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media/image4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 id="2147483693" r:id="rId2"/>
    <p:sldMasterId id="2147483702" r:id="rId3"/>
    <p:sldMasterId id="2147483714" r:id="rId4"/>
    <p:sldMasterId id="2147483734" r:id="rId5"/>
    <p:sldMasterId id="2147483746" r:id="rId6"/>
    <p:sldMasterId id="2147483758" r:id="rId7"/>
    <p:sldMasterId id="2147483778" r:id="rId8"/>
    <p:sldMasterId id="2147483793" r:id="rId9"/>
  </p:sldMasterIdLst>
  <p:notesMasterIdLst>
    <p:notesMasterId r:id="rId34"/>
  </p:notesMasterIdLst>
  <p:handoutMasterIdLst>
    <p:handoutMasterId r:id="rId35"/>
  </p:handoutMasterIdLst>
  <p:sldIdLst>
    <p:sldId id="907" r:id="rId10"/>
    <p:sldId id="902" r:id="rId11"/>
    <p:sldId id="903" r:id="rId12"/>
    <p:sldId id="896" r:id="rId13"/>
    <p:sldId id="894" r:id="rId14"/>
    <p:sldId id="898" r:id="rId15"/>
    <p:sldId id="885" r:id="rId16"/>
    <p:sldId id="886" r:id="rId17"/>
    <p:sldId id="905" r:id="rId18"/>
    <p:sldId id="706" r:id="rId19"/>
    <p:sldId id="887" r:id="rId20"/>
    <p:sldId id="900" r:id="rId21"/>
    <p:sldId id="884" r:id="rId22"/>
    <p:sldId id="888" r:id="rId23"/>
    <p:sldId id="882" r:id="rId24"/>
    <p:sldId id="899" r:id="rId25"/>
    <p:sldId id="876" r:id="rId26"/>
    <p:sldId id="895" r:id="rId27"/>
    <p:sldId id="877" r:id="rId28"/>
    <p:sldId id="897" r:id="rId29"/>
    <p:sldId id="889" r:id="rId30"/>
    <p:sldId id="892" r:id="rId31"/>
    <p:sldId id="891" r:id="rId32"/>
    <p:sldId id="901" r:id="rId33"/>
  </p:sldIdLst>
  <p:sldSz cx="9144000" cy="6858000" type="overhead"/>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initials="O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25215D"/>
    <a:srgbClr val="FFFFFF"/>
    <a:srgbClr val="82041C"/>
    <a:srgbClr val="5D6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94509" autoAdjust="0"/>
  </p:normalViewPr>
  <p:slideViewPr>
    <p:cSldViewPr>
      <p:cViewPr varScale="1">
        <p:scale>
          <a:sx n="90" d="100"/>
          <a:sy n="90" d="100"/>
        </p:scale>
        <p:origin x="442"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34" d="100"/>
          <a:sy n="34" d="100"/>
        </p:scale>
        <p:origin x="-1526" y="-82"/>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thleen.a.brady\AppData\Local\Microsoft\Windows\INetCache\Content.Outlook\2CEBKP5F\Graph%20of%20Number%20of%20Newly%20Diagnosed%20Cases%20in%20all%20PWID_KB.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sm\Desktop\CFAR\Mid%20Atlantic\Copy%20of%20IDU%20historical%20death%20number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600"/>
            </a:pPr>
            <a:r>
              <a:rPr lang="en-US" sz="1600"/>
              <a:t>Number of Newly Diagnosed Cases of HIV (regardless of AIDS status) in all PWID, by Year </a:t>
            </a:r>
          </a:p>
        </c:rich>
      </c:tx>
      <c:layout>
        <c:manualLayout>
          <c:xMode val="edge"/>
          <c:yMode val="edge"/>
          <c:x val="9.5424198735721416E-2"/>
          <c:y val="1.3670537043280275E-2"/>
        </c:manualLayout>
      </c:layout>
      <c:overlay val="0"/>
    </c:title>
    <c:autoTitleDeleted val="0"/>
    <c:plotArea>
      <c:layout>
        <c:manualLayout>
          <c:layoutTarget val="inner"/>
          <c:xMode val="edge"/>
          <c:yMode val="edge"/>
          <c:x val="0.1068423776582417"/>
          <c:y val="0.15374299019616272"/>
          <c:w val="0.79033906006262367"/>
          <c:h val="0.68740853506492605"/>
        </c:manualLayout>
      </c:layout>
      <c:barChart>
        <c:barDir val="col"/>
        <c:grouping val="clustered"/>
        <c:varyColors val="0"/>
        <c:ser>
          <c:idx val="1"/>
          <c:order val="0"/>
          <c:invertIfNegative val="0"/>
          <c:dLbls>
            <c:spPr>
              <a:noFill/>
              <a:ln>
                <a:noFill/>
              </a:ln>
              <a:effectLst/>
            </c:spPr>
            <c:txPr>
              <a:bodyPr wrap="square" lIns="38100" tIns="19050" rIns="38100" bIns="19050" anchor="ctr">
                <a:spAutoFit/>
              </a:bodyPr>
              <a:lstStyle/>
              <a:p>
                <a:pPr>
                  <a:defRPr sz="1600" baseline="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Background!$A$3:$A$10</c:f>
              <c:numCache>
                <c:formatCode>General</c:formatCode>
                <c:ptCount val="8"/>
                <c:pt idx="0">
                  <c:v>2012</c:v>
                </c:pt>
                <c:pt idx="1">
                  <c:v>2013</c:v>
                </c:pt>
                <c:pt idx="2">
                  <c:v>2014</c:v>
                </c:pt>
                <c:pt idx="3">
                  <c:v>2015</c:v>
                </c:pt>
                <c:pt idx="4">
                  <c:v>2016</c:v>
                </c:pt>
                <c:pt idx="5">
                  <c:v>2017</c:v>
                </c:pt>
                <c:pt idx="6">
                  <c:v>2018</c:v>
                </c:pt>
                <c:pt idx="7">
                  <c:v>2019</c:v>
                </c:pt>
              </c:numCache>
            </c:numRef>
          </c:cat>
          <c:val>
            <c:numRef>
              <c:f>Background!$B$3:$B$10</c:f>
              <c:numCache>
                <c:formatCode>General</c:formatCode>
                <c:ptCount val="8"/>
                <c:pt idx="0">
                  <c:v>94</c:v>
                </c:pt>
                <c:pt idx="1">
                  <c:v>49</c:v>
                </c:pt>
                <c:pt idx="2">
                  <c:v>47</c:v>
                </c:pt>
                <c:pt idx="3">
                  <c:v>38</c:v>
                </c:pt>
                <c:pt idx="4">
                  <c:v>33</c:v>
                </c:pt>
                <c:pt idx="5">
                  <c:v>45</c:v>
                </c:pt>
                <c:pt idx="6">
                  <c:v>71</c:v>
                </c:pt>
                <c:pt idx="7">
                  <c:v>43</c:v>
                </c:pt>
              </c:numCache>
            </c:numRef>
          </c:val>
          <c:extLst>
            <c:ext xmlns:c15="http://schemas.microsoft.com/office/drawing/2012/chart" uri="{02D57815-91ED-43cb-92C2-25804820EDAC}">
              <c15:filteredSeriesTitle>
                <c15:tx>
                  <c:v>Cases</c:v>
                </c15:tx>
              </c15:filteredSeriesTitle>
            </c:ext>
            <c:ext xmlns:c16="http://schemas.microsoft.com/office/drawing/2014/chart" uri="{C3380CC4-5D6E-409C-BE32-E72D297353CC}">
              <c16:uniqueId val="{00000000-6561-47F3-9EF1-5C62BC03C2CB}"/>
            </c:ext>
          </c:extLst>
        </c:ser>
        <c:dLbls>
          <c:showLegendKey val="0"/>
          <c:showVal val="0"/>
          <c:showCatName val="0"/>
          <c:showSerName val="0"/>
          <c:showPercent val="0"/>
          <c:showBubbleSize val="0"/>
        </c:dLbls>
        <c:gapWidth val="74"/>
        <c:axId val="172442368"/>
        <c:axId val="172443904"/>
      </c:barChart>
      <c:lineChart>
        <c:grouping val="standard"/>
        <c:varyColors val="0"/>
        <c:ser>
          <c:idx val="2"/>
          <c:order val="1"/>
          <c:spPr>
            <a:ln>
              <a:solidFill>
                <a:schemeClr val="accent3"/>
              </a:solidFill>
            </a:ln>
          </c:spPr>
          <c:marker>
            <c:symbol val="none"/>
          </c:marker>
          <c:dLbls>
            <c:dLbl>
              <c:idx val="1"/>
              <c:layout>
                <c:manualLayout>
                  <c:x val="-3.062081700973102E-2"/>
                  <c:y val="-2.430061747770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61-47F3-9EF1-5C62BC03C2CB}"/>
                </c:ext>
              </c:extLst>
            </c:dLbl>
            <c:dLbl>
              <c:idx val="2"/>
              <c:layout>
                <c:manualLayout>
                  <c:x val="-2.9985044683715108E-2"/>
                  <c:y val="-3.0168993332815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61-47F3-9EF1-5C62BC03C2CB}"/>
                </c:ext>
              </c:extLst>
            </c:dLbl>
            <c:dLbl>
              <c:idx val="3"/>
              <c:layout>
                <c:manualLayout>
                  <c:x val="-1.1994001110625615E-2"/>
                  <c:y val="-4.143126177024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61-47F3-9EF1-5C62BC03C2CB}"/>
                </c:ext>
              </c:extLst>
            </c:dLbl>
            <c:dLbl>
              <c:idx val="4"/>
              <c:layout>
                <c:manualLayout>
                  <c:x val="-3.6674040499358108E-2"/>
                  <c:y val="-1.97595801042165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561-47F3-9EF1-5C62BC03C2CB}"/>
                </c:ext>
              </c:extLst>
            </c:dLbl>
            <c:dLbl>
              <c:idx val="5"/>
              <c:layout>
                <c:manualLayout>
                  <c:x val="-4.4613817311486573E-2"/>
                  <c:y val="-1.36988468955825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61-47F3-9EF1-5C62BC03C2CB}"/>
                </c:ext>
              </c:extLst>
            </c:dLbl>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Background!$A$3:$A$10</c:f>
              <c:numCache>
                <c:formatCode>General</c:formatCode>
                <c:ptCount val="8"/>
                <c:pt idx="0">
                  <c:v>2012</c:v>
                </c:pt>
                <c:pt idx="1">
                  <c:v>2013</c:v>
                </c:pt>
                <c:pt idx="2">
                  <c:v>2014</c:v>
                </c:pt>
                <c:pt idx="3">
                  <c:v>2015</c:v>
                </c:pt>
                <c:pt idx="4">
                  <c:v>2016</c:v>
                </c:pt>
                <c:pt idx="5">
                  <c:v>2017</c:v>
                </c:pt>
                <c:pt idx="6">
                  <c:v>2018</c:v>
                </c:pt>
                <c:pt idx="7">
                  <c:v>2019</c:v>
                </c:pt>
              </c:numCache>
            </c:numRef>
          </c:cat>
          <c:val>
            <c:numRef>
              <c:f>Background!$C$3:$C$10</c:f>
              <c:numCache>
                <c:formatCode>General</c:formatCode>
                <c:ptCount val="8"/>
                <c:pt idx="4" formatCode="0%">
                  <c:v>0</c:v>
                </c:pt>
                <c:pt idx="5" formatCode="0%">
                  <c:v>0.36363636363636365</c:v>
                </c:pt>
                <c:pt idx="6" formatCode="0%">
                  <c:v>1.1515151515151516</c:v>
                </c:pt>
              </c:numCache>
            </c:numRef>
          </c:val>
          <c:smooth val="0"/>
          <c:extLst>
            <c:ext xmlns:c15="http://schemas.microsoft.com/office/drawing/2012/chart" uri="{02D57815-91ED-43cb-92C2-25804820EDAC}">
              <c15:filteredSeriesTitle>
                <c15:tx>
                  <c:v>% Change</c:v>
                </c15:tx>
              </c15:filteredSeriesTitle>
            </c:ext>
            <c:ext xmlns:c16="http://schemas.microsoft.com/office/drawing/2014/chart" uri="{C3380CC4-5D6E-409C-BE32-E72D297353CC}">
              <c16:uniqueId val="{00000006-6561-47F3-9EF1-5C62BC03C2CB}"/>
            </c:ext>
          </c:extLst>
        </c:ser>
        <c:dLbls>
          <c:showLegendKey val="0"/>
          <c:showVal val="0"/>
          <c:showCatName val="0"/>
          <c:showSerName val="0"/>
          <c:showPercent val="0"/>
          <c:showBubbleSize val="0"/>
        </c:dLbls>
        <c:marker val="1"/>
        <c:smooth val="0"/>
        <c:axId val="172456192"/>
        <c:axId val="172454272"/>
      </c:lineChart>
      <c:catAx>
        <c:axId val="172442368"/>
        <c:scaling>
          <c:orientation val="minMax"/>
        </c:scaling>
        <c:delete val="0"/>
        <c:axPos val="b"/>
        <c:numFmt formatCode="General" sourceLinked="1"/>
        <c:majorTickMark val="out"/>
        <c:minorTickMark val="none"/>
        <c:tickLblPos val="nextTo"/>
        <c:txPr>
          <a:bodyPr/>
          <a:lstStyle/>
          <a:p>
            <a:pPr>
              <a:defRPr sz="1600" baseline="0"/>
            </a:pPr>
            <a:endParaRPr lang="en-US"/>
          </a:p>
        </c:txPr>
        <c:crossAx val="172443904"/>
        <c:crosses val="autoZero"/>
        <c:auto val="1"/>
        <c:lblAlgn val="ctr"/>
        <c:lblOffset val="100"/>
        <c:noMultiLvlLbl val="0"/>
      </c:catAx>
      <c:valAx>
        <c:axId val="172443904"/>
        <c:scaling>
          <c:orientation val="minMax"/>
        </c:scaling>
        <c:delete val="0"/>
        <c:axPos val="l"/>
        <c:majorGridlines/>
        <c:title>
          <c:tx>
            <c:rich>
              <a:bodyPr/>
              <a:lstStyle/>
              <a:p>
                <a:pPr>
                  <a:defRPr sz="1600" baseline="0"/>
                </a:pPr>
                <a:r>
                  <a:rPr lang="en-US" sz="1600" baseline="0"/>
                  <a:t># Cases </a:t>
                </a:r>
              </a:p>
            </c:rich>
          </c:tx>
          <c:layout/>
          <c:overlay val="0"/>
        </c:title>
        <c:numFmt formatCode="General" sourceLinked="1"/>
        <c:majorTickMark val="out"/>
        <c:minorTickMark val="none"/>
        <c:tickLblPos val="nextTo"/>
        <c:crossAx val="172442368"/>
        <c:crosses val="autoZero"/>
        <c:crossBetween val="between"/>
      </c:valAx>
      <c:valAx>
        <c:axId val="172454272"/>
        <c:scaling>
          <c:orientation val="minMax"/>
        </c:scaling>
        <c:delete val="0"/>
        <c:axPos val="r"/>
        <c:title>
          <c:tx>
            <c:rich>
              <a:bodyPr/>
              <a:lstStyle/>
              <a:p>
                <a:pPr>
                  <a:defRPr sz="1600" baseline="0"/>
                </a:pPr>
                <a:r>
                  <a:rPr lang="en-US" sz="1600" baseline="0"/>
                  <a:t>% Change</a:t>
                </a:r>
              </a:p>
            </c:rich>
          </c:tx>
          <c:layout>
            <c:manualLayout>
              <c:xMode val="edge"/>
              <c:yMode val="edge"/>
              <c:x val="0.96001297255158313"/>
              <c:y val="0.43169431946006748"/>
            </c:manualLayout>
          </c:layout>
          <c:overlay val="0"/>
        </c:title>
        <c:numFmt formatCode="0%" sourceLinked="0"/>
        <c:majorTickMark val="out"/>
        <c:minorTickMark val="none"/>
        <c:tickLblPos val="nextTo"/>
        <c:txPr>
          <a:bodyPr/>
          <a:lstStyle/>
          <a:p>
            <a:pPr>
              <a:defRPr sz="1600" baseline="0"/>
            </a:pPr>
            <a:endParaRPr lang="en-US"/>
          </a:p>
        </c:txPr>
        <c:crossAx val="172456192"/>
        <c:crosses val="max"/>
        <c:crossBetween val="between"/>
      </c:valAx>
      <c:catAx>
        <c:axId val="172456192"/>
        <c:scaling>
          <c:orientation val="minMax"/>
        </c:scaling>
        <c:delete val="1"/>
        <c:axPos val="b"/>
        <c:numFmt formatCode="General" sourceLinked="1"/>
        <c:majorTickMark val="out"/>
        <c:minorTickMark val="none"/>
        <c:tickLblPos val="nextTo"/>
        <c:crossAx val="172454272"/>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val>
            <c:numRef>
              <c:f>AIDS!$B$3:$B$36</c:f>
              <c:numCache>
                <c:formatCode>General</c:formatCode>
                <c:ptCount val="34"/>
                <c:pt idx="0">
                  <c:v>1</c:v>
                </c:pt>
                <c:pt idx="1">
                  <c:v>2</c:v>
                </c:pt>
                <c:pt idx="2">
                  <c:v>5</c:v>
                </c:pt>
                <c:pt idx="3">
                  <c:v>13</c:v>
                </c:pt>
                <c:pt idx="4">
                  <c:v>30</c:v>
                </c:pt>
                <c:pt idx="5">
                  <c:v>46</c:v>
                </c:pt>
                <c:pt idx="6">
                  <c:v>102</c:v>
                </c:pt>
                <c:pt idx="7">
                  <c:v>129</c:v>
                </c:pt>
                <c:pt idx="8">
                  <c:v>149</c:v>
                </c:pt>
                <c:pt idx="9">
                  <c:v>204</c:v>
                </c:pt>
                <c:pt idx="10">
                  <c:v>386</c:v>
                </c:pt>
                <c:pt idx="11">
                  <c:v>549</c:v>
                </c:pt>
                <c:pt idx="12">
                  <c:v>618</c:v>
                </c:pt>
                <c:pt idx="13">
                  <c:v>576</c:v>
                </c:pt>
                <c:pt idx="14">
                  <c:v>632</c:v>
                </c:pt>
                <c:pt idx="15">
                  <c:v>582</c:v>
                </c:pt>
                <c:pt idx="16">
                  <c:v>482</c:v>
                </c:pt>
                <c:pt idx="17">
                  <c:v>417</c:v>
                </c:pt>
                <c:pt idx="18">
                  <c:v>547</c:v>
                </c:pt>
                <c:pt idx="19">
                  <c:v>437</c:v>
                </c:pt>
                <c:pt idx="20">
                  <c:v>352</c:v>
                </c:pt>
                <c:pt idx="21">
                  <c:v>354</c:v>
                </c:pt>
                <c:pt idx="22">
                  <c:v>278</c:v>
                </c:pt>
                <c:pt idx="23">
                  <c:v>248</c:v>
                </c:pt>
                <c:pt idx="24">
                  <c:v>193</c:v>
                </c:pt>
                <c:pt idx="25">
                  <c:v>204</c:v>
                </c:pt>
                <c:pt idx="26">
                  <c:v>163</c:v>
                </c:pt>
                <c:pt idx="27">
                  <c:v>102</c:v>
                </c:pt>
                <c:pt idx="28">
                  <c:v>38</c:v>
                </c:pt>
                <c:pt idx="29">
                  <c:v>43</c:v>
                </c:pt>
                <c:pt idx="30">
                  <c:v>25</c:v>
                </c:pt>
                <c:pt idx="31">
                  <c:v>29</c:v>
                </c:pt>
                <c:pt idx="32">
                  <c:v>18</c:v>
                </c:pt>
                <c:pt idx="33">
                  <c:v>10</c:v>
                </c:pt>
              </c:numCache>
            </c:numRef>
          </c:val>
          <c:extLst>
            <c:ext xmlns:c16="http://schemas.microsoft.com/office/drawing/2014/chart" uri="{C3380CC4-5D6E-409C-BE32-E72D297353CC}">
              <c16:uniqueId val="{00000000-C1DD-4217-B14E-9B3A7A0C5202}"/>
            </c:ext>
          </c:extLst>
        </c:ser>
        <c:dLbls>
          <c:showLegendKey val="0"/>
          <c:showVal val="0"/>
          <c:showCatName val="0"/>
          <c:showSerName val="0"/>
          <c:showPercent val="0"/>
          <c:showBubbleSize val="0"/>
        </c:dLbls>
        <c:gapWidth val="150"/>
        <c:axId val="296896768"/>
        <c:axId val="297193472"/>
      </c:barChart>
      <c:dateAx>
        <c:axId val="296896768"/>
        <c:scaling>
          <c:orientation val="minMax"/>
        </c:scaling>
        <c:delete val="1"/>
        <c:axPos val="b"/>
        <c:numFmt formatCode="yyyy" sourceLinked="0"/>
        <c:majorTickMark val="none"/>
        <c:minorTickMark val="none"/>
        <c:tickLblPos val="nextTo"/>
        <c:crossAx val="297193472"/>
        <c:crosses val="autoZero"/>
        <c:auto val="0"/>
        <c:lblOffset val="100"/>
        <c:baseTimeUnit val="days"/>
        <c:majorUnit val="5"/>
        <c:minorUnit val="5"/>
      </c:dateAx>
      <c:valAx>
        <c:axId val="297193472"/>
        <c:scaling>
          <c:orientation val="minMax"/>
        </c:scaling>
        <c:delete val="0"/>
        <c:axPos val="l"/>
        <c:majorGridlines/>
        <c:numFmt formatCode="General" sourceLinked="1"/>
        <c:majorTickMark val="none"/>
        <c:minorTickMark val="none"/>
        <c:tickLblPos val="nextTo"/>
        <c:crossAx val="296896768"/>
        <c:crossesAt val="1"/>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0.77616</cdr:x>
      <cdr:y>0.44635</cdr:y>
    </cdr:from>
    <cdr:to>
      <cdr:x>0.90739</cdr:x>
      <cdr:y>0.56143</cdr:y>
    </cdr:to>
    <cdr:sp macro="" textlink="">
      <cdr:nvSpPr>
        <cdr:cNvPr id="2" name="TextBox 1"/>
        <cdr:cNvSpPr txBox="1"/>
      </cdr:nvSpPr>
      <cdr:spPr>
        <a:xfrm xmlns:a="http://schemas.openxmlformats.org/drawingml/2006/main">
          <a:off x="5290879" y="1822451"/>
          <a:ext cx="894559" cy="4699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600" dirty="0"/>
            <a:t>**Data as of 6/25/2019</a:t>
          </a:r>
        </a:p>
        <a:p xmlns:a="http://schemas.openxmlformats.org/drawingml/2006/main">
          <a:pPr algn="ctr"/>
          <a:r>
            <a:rPr lang="en-US" sz="600" dirty="0"/>
            <a:t>Incomplete data</a:t>
          </a:r>
          <a:r>
            <a:rPr lang="en-US" sz="600" baseline="0" dirty="0"/>
            <a:t> due to reporting lag</a:t>
          </a:r>
          <a:endParaRPr lang="en-US" sz="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0.06899</cdr:x>
      <cdr:y>0.69736</cdr:y>
    </cdr:from>
    <cdr:to>
      <cdr:x>0.26289</cdr:x>
      <cdr:y>0.75526</cdr:y>
    </cdr:to>
    <cdr:sp macro="" textlink="">
      <cdr:nvSpPr>
        <cdr:cNvPr id="2" name="TextBox 7"/>
        <cdr:cNvSpPr txBox="1"/>
      </cdr:nvSpPr>
      <cdr:spPr>
        <a:xfrm xmlns:a="http://schemas.openxmlformats.org/drawingml/2006/main">
          <a:off x="433386" y="3336132"/>
          <a:ext cx="1218010"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1000 MMT Slots</a:t>
          </a:r>
          <a:endParaRPr lang="en-US" sz="1200" b="1" dirty="0"/>
        </a:p>
      </cdr:txBody>
    </cdr:sp>
  </cdr:relSizeAnchor>
  <cdr:relSizeAnchor xmlns:cdr="http://schemas.openxmlformats.org/drawingml/2006/chartDrawing">
    <cdr:from>
      <cdr:x>0.08491</cdr:x>
      <cdr:y>0.76108</cdr:y>
    </cdr:from>
    <cdr:to>
      <cdr:x>0.18613</cdr:x>
      <cdr:y>0.95222</cdr:y>
    </cdr:to>
    <cdr:cxnSp macro="">
      <cdr:nvCxnSpPr>
        <cdr:cNvPr id="4" name="Straight Arrow Connector 3"/>
        <cdr:cNvCxnSpPr/>
      </cdr:nvCxnSpPr>
      <cdr:spPr>
        <a:xfrm xmlns:a="http://schemas.openxmlformats.org/drawingml/2006/main" flipH="1">
          <a:off x="533400" y="3640932"/>
          <a:ext cx="635793" cy="914400"/>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0.80061</cdr:x>
      <cdr:y>0.69736</cdr:y>
    </cdr:from>
    <cdr:to>
      <cdr:x>1</cdr:x>
      <cdr:y>0.75526</cdr:y>
    </cdr:to>
    <cdr:sp macro="" textlink="">
      <cdr:nvSpPr>
        <cdr:cNvPr id="5" name="TextBox 7"/>
        <cdr:cNvSpPr txBox="1"/>
      </cdr:nvSpPr>
      <cdr:spPr>
        <a:xfrm xmlns:a="http://schemas.openxmlformats.org/drawingml/2006/main">
          <a:off x="5029200" y="3336132"/>
          <a:ext cx="1252537"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6200 MMT Slots</a:t>
          </a:r>
          <a:endParaRPr lang="en-US" sz="1200" b="1" dirty="0"/>
        </a:p>
      </cdr:txBody>
    </cdr:sp>
  </cdr:relSizeAnchor>
  <cdr:relSizeAnchor xmlns:cdr="http://schemas.openxmlformats.org/drawingml/2006/chartDrawing">
    <cdr:from>
      <cdr:x>0.9003</cdr:x>
      <cdr:y>0.75526</cdr:y>
    </cdr:from>
    <cdr:to>
      <cdr:x>0.9583</cdr:x>
      <cdr:y>0.93629</cdr:y>
    </cdr:to>
    <cdr:cxnSp macro="">
      <cdr:nvCxnSpPr>
        <cdr:cNvPr id="7" name="Straight Arrow Connector 6"/>
        <cdr:cNvCxnSpPr>
          <a:stCxn xmlns:a="http://schemas.openxmlformats.org/drawingml/2006/main" id="5" idx="2"/>
        </cdr:cNvCxnSpPr>
      </cdr:nvCxnSpPr>
      <cdr:spPr>
        <a:xfrm xmlns:a="http://schemas.openxmlformats.org/drawingml/2006/main">
          <a:off x="5655469" y="3613131"/>
          <a:ext cx="364331" cy="866001"/>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0.73995</cdr:x>
      <cdr:y>0.40846</cdr:y>
    </cdr:from>
    <cdr:to>
      <cdr:x>0.84913</cdr:x>
      <cdr:y>0.55401</cdr:y>
    </cdr:to>
    <cdr:cxnSp macro="">
      <cdr:nvCxnSpPr>
        <cdr:cNvPr id="6" name="Straight Arrow Connector 5"/>
        <cdr:cNvCxnSpPr/>
      </cdr:nvCxnSpPr>
      <cdr:spPr>
        <a:xfrm xmlns:a="http://schemas.openxmlformats.org/drawingml/2006/main" flipH="1">
          <a:off x="4648200" y="1954052"/>
          <a:ext cx="685799" cy="696281"/>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0.69857</cdr:x>
      <cdr:y>0.322</cdr:y>
    </cdr:from>
    <cdr:to>
      <cdr:x>1</cdr:x>
      <cdr:y>0.3799</cdr:y>
    </cdr:to>
    <cdr:sp macro="" textlink="">
      <cdr:nvSpPr>
        <cdr:cNvPr id="10" name="TextBox 12"/>
        <cdr:cNvSpPr txBox="1"/>
      </cdr:nvSpPr>
      <cdr:spPr>
        <a:xfrm xmlns:a="http://schemas.openxmlformats.org/drawingml/2006/main">
          <a:off x="4388204" y="1540417"/>
          <a:ext cx="1893533"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en-US" sz="1200" b="1" dirty="0" smtClean="0"/>
            <a:t>Introduction of </a:t>
          </a:r>
          <a:r>
            <a:rPr lang="en-US" sz="1200" b="1" dirty="0" err="1" smtClean="0"/>
            <a:t>Suboxone</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180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dirty="0"/>
          </a:p>
        </p:txBody>
      </p:sp>
      <p:sp>
        <p:nvSpPr>
          <p:cNvPr id="17411" name="Rectangle 3"/>
          <p:cNvSpPr>
            <a:spLocks noGrp="1" noChangeArrowheads="1"/>
          </p:cNvSpPr>
          <p:nvPr>
            <p:ph type="dt" sz="quarter" idx="1"/>
          </p:nvPr>
        </p:nvSpPr>
        <p:spPr bwMode="auto">
          <a:xfrm>
            <a:off x="3972561" y="0"/>
            <a:ext cx="3037840" cy="46180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17412" name="Rectangle 4"/>
          <p:cNvSpPr>
            <a:spLocks noGrp="1" noChangeArrowheads="1"/>
          </p:cNvSpPr>
          <p:nvPr>
            <p:ph type="ftr" sz="quarter" idx="2"/>
          </p:nvPr>
        </p:nvSpPr>
        <p:spPr bwMode="auto">
          <a:xfrm>
            <a:off x="0" y="8774271"/>
            <a:ext cx="3037840" cy="46180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dirty="0"/>
          </a:p>
        </p:txBody>
      </p:sp>
      <p:sp>
        <p:nvSpPr>
          <p:cNvPr id="17413" name="Rectangle 5"/>
          <p:cNvSpPr>
            <a:spLocks noGrp="1" noChangeArrowheads="1"/>
          </p:cNvSpPr>
          <p:nvPr>
            <p:ph type="sldNum" sz="quarter" idx="3"/>
          </p:nvPr>
        </p:nvSpPr>
        <p:spPr bwMode="auto">
          <a:xfrm>
            <a:off x="3972561" y="8774271"/>
            <a:ext cx="3037840" cy="46180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BF3002-1EB0-4D6B-8464-E76198F1354E}" type="slidenum">
              <a:rPr lang="en-US" altLang="en-US"/>
              <a:pPr>
                <a:defRPr/>
              </a:pPr>
              <a:t>‹#›</a:t>
            </a:fld>
            <a:endParaRPr lang="en-US" altLang="en-US" dirty="0"/>
          </a:p>
        </p:txBody>
      </p:sp>
    </p:spTree>
    <p:extLst>
      <p:ext uri="{BB962C8B-B14F-4D97-AF65-F5344CB8AC3E}">
        <p14:creationId xmlns:p14="http://schemas.microsoft.com/office/powerpoint/2010/main" val="2808746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90467" name="Rectangle 3"/>
          <p:cNvSpPr>
            <a:spLocks noGrp="1" noChangeArrowheads="1"/>
          </p:cNvSpPr>
          <p:nvPr>
            <p:ph type="dt" idx="1"/>
          </p:nvPr>
        </p:nvSpPr>
        <p:spPr bwMode="auto">
          <a:xfrm>
            <a:off x="3972561"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934721" y="4387137"/>
            <a:ext cx="5140960"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774271"/>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90471" name="Rectangle 7"/>
          <p:cNvSpPr>
            <a:spLocks noGrp="1" noChangeArrowheads="1"/>
          </p:cNvSpPr>
          <p:nvPr>
            <p:ph type="sldNum" sz="quarter" idx="5"/>
          </p:nvPr>
        </p:nvSpPr>
        <p:spPr bwMode="auto">
          <a:xfrm>
            <a:off x="3972561" y="8774271"/>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068B077-8457-4F90-914D-55139C77B592}" type="slidenum">
              <a:rPr lang="en-US"/>
              <a:pPr>
                <a:defRPr/>
              </a:pPr>
              <a:t>‹#›</a:t>
            </a:fld>
            <a:endParaRPr lang="en-US" dirty="0"/>
          </a:p>
        </p:txBody>
      </p:sp>
    </p:spTree>
    <p:extLst>
      <p:ext uri="{BB962C8B-B14F-4D97-AF65-F5344CB8AC3E}">
        <p14:creationId xmlns:p14="http://schemas.microsoft.com/office/powerpoint/2010/main" val="593208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people in the City know we have a serious problem with opioids.  However, you may not be aware of just how serious the problem is compared to other Cities. </a:t>
            </a:r>
            <a:endParaRPr lang="en-US" dirty="0"/>
          </a:p>
        </p:txBody>
      </p:sp>
      <p:sp>
        <p:nvSpPr>
          <p:cNvPr id="4" name="Slide Number Placeholder 3"/>
          <p:cNvSpPr>
            <a:spLocks noGrp="1"/>
          </p:cNvSpPr>
          <p:nvPr>
            <p:ph type="sldNum" sz="quarter" idx="10"/>
          </p:nvPr>
        </p:nvSpPr>
        <p:spPr/>
        <p:txBody>
          <a:bodyPr/>
          <a:lstStyle/>
          <a:p>
            <a:pPr>
              <a:defRPr/>
            </a:pPr>
            <a:fld id="{F068B077-8457-4F90-914D-55139C77B592}" type="slidenum">
              <a:rPr lang="en-US" smtClean="0"/>
              <a:pPr>
                <a:defRPr/>
              </a:pPr>
              <a:t>4</a:t>
            </a:fld>
            <a:endParaRPr lang="en-US" dirty="0"/>
          </a:p>
        </p:txBody>
      </p:sp>
    </p:spTree>
    <p:extLst>
      <p:ext uri="{BB962C8B-B14F-4D97-AF65-F5344CB8AC3E}">
        <p14:creationId xmlns:p14="http://schemas.microsoft.com/office/powerpoint/2010/main" val="25220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severity may have something to do with the cost and purity of the heroin available here.  We have the purest and the cheapest heroin in the country.  It is estimated that there are about 70,000 People who inject drugs and 50,000 who have problematic use </a:t>
            </a:r>
            <a:r>
              <a:rPr lang="en-US" baseline="0" smtClean="0"/>
              <a:t>of prescription </a:t>
            </a:r>
            <a:r>
              <a:rPr lang="en-US" baseline="0" dirty="0" smtClean="0"/>
              <a:t>opioids</a:t>
            </a:r>
            <a:endParaRPr lang="en-US" dirty="0"/>
          </a:p>
        </p:txBody>
      </p:sp>
      <p:sp>
        <p:nvSpPr>
          <p:cNvPr id="4" name="Slide Number Placeholder 3"/>
          <p:cNvSpPr>
            <a:spLocks noGrp="1"/>
          </p:cNvSpPr>
          <p:nvPr>
            <p:ph type="sldNum" sz="quarter" idx="10"/>
          </p:nvPr>
        </p:nvSpPr>
        <p:spPr/>
        <p:txBody>
          <a:bodyPr/>
          <a:lstStyle/>
          <a:p>
            <a:pPr>
              <a:defRPr/>
            </a:pPr>
            <a:fld id="{F068B077-8457-4F90-914D-55139C77B592}" type="slidenum">
              <a:rPr lang="en-US" smtClean="0"/>
              <a:pPr>
                <a:defRPr/>
              </a:pPr>
              <a:t>5</a:t>
            </a:fld>
            <a:endParaRPr lang="en-US" dirty="0"/>
          </a:p>
        </p:txBody>
      </p:sp>
    </p:spTree>
    <p:extLst>
      <p:ext uri="{BB962C8B-B14F-4D97-AF65-F5344CB8AC3E}">
        <p14:creationId xmlns:p14="http://schemas.microsoft.com/office/powerpoint/2010/main" val="428533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non-fatal overdoses in Philadelphia in</a:t>
            </a:r>
            <a:r>
              <a:rPr lang="en-US" baseline="0" dirty="0" smtClean="0"/>
              <a:t> 2018.  Every neighborhood is affected but there are high concentrations in Kensington, South Philly, West Philly, and the Near Northeast.</a:t>
            </a:r>
            <a:endParaRPr lang="en-US" dirty="0"/>
          </a:p>
        </p:txBody>
      </p:sp>
      <p:sp>
        <p:nvSpPr>
          <p:cNvPr id="4" name="Slide Number Placeholder 3"/>
          <p:cNvSpPr>
            <a:spLocks noGrp="1"/>
          </p:cNvSpPr>
          <p:nvPr>
            <p:ph type="sldNum" sz="quarter" idx="10"/>
          </p:nvPr>
        </p:nvSpPr>
        <p:spPr/>
        <p:txBody>
          <a:bodyPr/>
          <a:lstStyle/>
          <a:p>
            <a:pPr>
              <a:defRPr/>
            </a:pPr>
            <a:fld id="{F068B077-8457-4F90-914D-55139C77B592}" type="slidenum">
              <a:rPr lang="en-US" smtClean="0"/>
              <a:pPr>
                <a:defRPr/>
              </a:pPr>
              <a:t>7</a:t>
            </a:fld>
            <a:endParaRPr lang="en-US" dirty="0"/>
          </a:p>
        </p:txBody>
      </p:sp>
    </p:spTree>
    <p:extLst>
      <p:ext uri="{BB962C8B-B14F-4D97-AF65-F5344CB8AC3E}">
        <p14:creationId xmlns:p14="http://schemas.microsoft.com/office/powerpoint/2010/main" val="360619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939 fatal overdoses in 2018.  This map shows the</a:t>
            </a:r>
            <a:r>
              <a:rPr lang="en-US" baseline="0" dirty="0" smtClean="0"/>
              <a:t> areas where these deaths occurred.</a:t>
            </a:r>
            <a:endParaRPr lang="en-US" dirty="0"/>
          </a:p>
        </p:txBody>
      </p:sp>
      <p:sp>
        <p:nvSpPr>
          <p:cNvPr id="4" name="Slide Number Placeholder 3"/>
          <p:cNvSpPr>
            <a:spLocks noGrp="1"/>
          </p:cNvSpPr>
          <p:nvPr>
            <p:ph type="sldNum" sz="quarter" idx="10"/>
          </p:nvPr>
        </p:nvSpPr>
        <p:spPr/>
        <p:txBody>
          <a:bodyPr/>
          <a:lstStyle/>
          <a:p>
            <a:pPr>
              <a:defRPr/>
            </a:pPr>
            <a:fld id="{F068B077-8457-4F90-914D-55139C77B592}" type="slidenum">
              <a:rPr lang="en-US" smtClean="0"/>
              <a:pPr>
                <a:defRPr/>
              </a:pPr>
              <a:t>8</a:t>
            </a:fld>
            <a:endParaRPr lang="en-US" dirty="0"/>
          </a:p>
        </p:txBody>
      </p:sp>
    </p:spTree>
    <p:extLst>
      <p:ext uri="{BB962C8B-B14F-4D97-AF65-F5344CB8AC3E}">
        <p14:creationId xmlns:p14="http://schemas.microsoft.com/office/powerpoint/2010/main" val="252825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late September 2018, PDPH identified an increase in HIV among PWID. This increase was identified through routine time/space analysis. Results of monthly code run by the Surveillance unit in September 2018 showed an increase in the number of HIV cases with PWID transmission risk dispersed in specific geographic regions of Philadelphia in the months of January and June 2018.</a:t>
            </a:r>
          </a:p>
          <a:p>
            <a:r>
              <a:rPr lang="en-US" sz="1100" kern="1200" dirty="0">
                <a:solidFill>
                  <a:schemeClr val="tx1"/>
                </a:solidFill>
                <a:effectLst/>
                <a:latin typeface="+mn-lt"/>
                <a:ea typeface="+mn-ea"/>
                <a:cs typeface="+mn-cs"/>
              </a:rPr>
              <a:t>To date, Philadelphia has seen a significant increase in newly diagnosed PWID and PWID/ MSM. From 2016 (the last year with a decrease in new diagnoses) to 2018 there has been a 115% increase in new infections. Note, that investigation of cases for 2018 is not complete. </a:t>
            </a:r>
          </a:p>
          <a:p>
            <a:endParaRPr lang="en-US" dirty="0"/>
          </a:p>
        </p:txBody>
      </p:sp>
    </p:spTree>
    <p:extLst>
      <p:ext uri="{BB962C8B-B14F-4D97-AF65-F5344CB8AC3E}">
        <p14:creationId xmlns:p14="http://schemas.microsoft.com/office/powerpoint/2010/main" val="367454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3BD36-BE83-4E8E-87D2-1A9617E0A017}" type="slidenum">
              <a:rPr lang="en-US" smtClean="0"/>
              <a:t>15</a:t>
            </a:fld>
            <a:endParaRPr lang="en-US"/>
          </a:p>
        </p:txBody>
      </p:sp>
    </p:spTree>
    <p:extLst>
      <p:ext uri="{BB962C8B-B14F-4D97-AF65-F5344CB8AC3E}">
        <p14:creationId xmlns:p14="http://schemas.microsoft.com/office/powerpoint/2010/main" val="3815589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29902"/>
            <a:ext cx="8229600" cy="1470025"/>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457200" y="3970518"/>
            <a:ext cx="8229600" cy="1470025"/>
          </a:xfrm>
        </p:spPr>
        <p:txBody>
          <a:bodyPr>
            <a:normAutofit/>
          </a:bodyPr>
          <a:lstStyle>
            <a:lvl1pPr marL="0" indent="0" algn="ctr">
              <a:buNone/>
              <a:defRPr sz="2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6B838-E27A-4FD1-95D3-D9563F7BCEAE}"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81000"/>
            <a:ext cx="5467350" cy="13525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ul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D04F7E-B90E-47B4-9333-0ABD34AEB51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1401009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04F7E-B90E-47B4-9333-0ABD34AEB51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12156885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04F7E-B90E-47B4-9333-0ABD34AEB51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449945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04F7E-B90E-47B4-9333-0ABD34AEB51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2860842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04F7E-B90E-47B4-9333-0ABD34AEB517}"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23005540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D04F7E-B90E-47B4-9333-0ABD34AEB517}"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37900573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04F7E-B90E-47B4-9333-0ABD34AEB517}"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20581841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04F7E-B90E-47B4-9333-0ABD34AEB51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25378444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04F7E-B90E-47B4-9333-0ABD34AEB51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56407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hem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 name="Picture 12" descr="Grand-Rounds_UofPenn_Bldg.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90038" cy="187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Grand-Rounds_Penn_-Titlev2.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0004" y="2913642"/>
            <a:ext cx="8039172" cy="124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10"/>
          </p:nvPr>
        </p:nvSpPr>
        <p:spPr>
          <a:xfrm>
            <a:off x="152688" y="6630552"/>
            <a:ext cx="762000" cy="184262"/>
          </a:xfrm>
          <a:prstGeom prst="rect">
            <a:avLst/>
          </a:prstGeom>
        </p:spPr>
        <p:txBody>
          <a:bodyPr lIns="82945" tIns="41473" rIns="82945" bIns="41473"/>
          <a:lstStyle>
            <a:lvl1pPr>
              <a:defRPr>
                <a:solidFill>
                  <a:srgbClr val="1B96C7">
                    <a:lumMod val="75000"/>
                  </a:srgbClr>
                </a:solidFill>
              </a:defRPr>
            </a:lvl1pPr>
          </a:lstStyle>
          <a:p>
            <a:pPr>
              <a:defRPr/>
            </a:pPr>
            <a:fld id="{893E2FEA-1798-4925-A7E4-BEC9622577BF}" type="datetimeFigureOut">
              <a:rPr lang="en-US"/>
              <a:pPr>
                <a:defRPr/>
              </a:pPr>
              <a:t>3/23/2020</a:t>
            </a:fld>
            <a:endParaRPr lang="en-US" dirty="0"/>
          </a:p>
        </p:txBody>
      </p:sp>
      <p:sp>
        <p:nvSpPr>
          <p:cNvPr id="13" name="Footer Placeholder 4"/>
          <p:cNvSpPr>
            <a:spLocks noGrp="1"/>
          </p:cNvSpPr>
          <p:nvPr>
            <p:ph type="ftr" sz="quarter" idx="11"/>
          </p:nvPr>
        </p:nvSpPr>
        <p:spPr>
          <a:xfrm>
            <a:off x="1067377" y="6630552"/>
            <a:ext cx="7009248" cy="184262"/>
          </a:xfrm>
          <a:prstGeom prst="rect">
            <a:avLst/>
          </a:prstGeom>
        </p:spPr>
        <p:txBody>
          <a:bodyPr lIns="82945" tIns="41473" rIns="82945" bIns="41473"/>
          <a:lstStyle>
            <a:lvl1pPr>
              <a:defRPr>
                <a:solidFill>
                  <a:srgbClr val="1B96C7">
                    <a:lumMod val="75000"/>
                  </a:srgbClr>
                </a:solidFill>
              </a:defRPr>
            </a:lvl1pPr>
          </a:lstStyle>
          <a:p>
            <a:pPr>
              <a:defRPr/>
            </a:pPr>
            <a:endParaRPr lang="en-US" dirty="0"/>
          </a:p>
        </p:txBody>
      </p:sp>
    </p:spTree>
    <p:extLst>
      <p:ext uri="{BB962C8B-B14F-4D97-AF65-F5344CB8AC3E}">
        <p14:creationId xmlns:p14="http://schemas.microsoft.com/office/powerpoint/2010/main" val="39366892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04F7E-B90E-47B4-9333-0ABD34AEB51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10564739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04F7E-B90E-47B4-9333-0ABD34AEB51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0E2A-A3E7-425A-AFDF-3905AB00DBD1}" type="slidenum">
              <a:rPr lang="en-US" smtClean="0"/>
              <a:t>‹#›</a:t>
            </a:fld>
            <a:endParaRPr lang="en-US"/>
          </a:p>
        </p:txBody>
      </p:sp>
    </p:spTree>
    <p:extLst>
      <p:ext uri="{BB962C8B-B14F-4D97-AF65-F5344CB8AC3E}">
        <p14:creationId xmlns:p14="http://schemas.microsoft.com/office/powerpoint/2010/main" val="5663018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65115" y="6399275"/>
            <a:ext cx="1126151" cy="346347"/>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418414" y="413461"/>
            <a:ext cx="8307171" cy="6972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30394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305" y="104517"/>
            <a:ext cx="8765953" cy="1080000"/>
          </a:xfrm>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smtClean="0"/>
            </a:lvl1pPr>
          </a:lstStyle>
          <a:p>
            <a:pPr>
              <a:defRPr/>
            </a:pPr>
            <a:fld id="{EBCF6E09-CB1B-4E10-A88E-F1CE7EDE3C99}" type="slidenum">
              <a:rPr lang="en-US" altLang="en-US"/>
              <a:pPr>
                <a:defRPr/>
              </a:pPr>
              <a:t>‹#›</a:t>
            </a:fld>
            <a:endParaRPr lang="en-US" altLang="en-US"/>
          </a:p>
        </p:txBody>
      </p:sp>
    </p:spTree>
    <p:extLst>
      <p:ext uri="{BB962C8B-B14F-4D97-AF65-F5344CB8AC3E}">
        <p14:creationId xmlns:p14="http://schemas.microsoft.com/office/powerpoint/2010/main" val="265775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1000"/>
            <a:ext cx="54673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0" name="Rectangle 8"/>
          <p:cNvSpPr>
            <a:spLocks noGrp="1" noChangeArrowheads="1"/>
          </p:cNvSpPr>
          <p:nvPr>
            <p:ph type="ctrTitle"/>
          </p:nvPr>
        </p:nvSpPr>
        <p:spPr>
          <a:xfrm>
            <a:off x="533400" y="2130425"/>
            <a:ext cx="8077200" cy="1470025"/>
          </a:xfrm>
          <a:effectLst>
            <a:outerShdw dist="35921" dir="2700000" algn="ctr" rotWithShape="0">
              <a:schemeClr val="bg1"/>
            </a:outerShdw>
          </a:effectLst>
        </p:spPr>
        <p:txBody>
          <a:bodyPr/>
          <a:lstStyle>
            <a:lvl1pPr>
              <a:defRPr sz="4000" b="1" smtClean="0">
                <a:ln>
                  <a:noFill/>
                </a:ln>
                <a:solidFill>
                  <a:schemeClr val="tx2"/>
                </a:solidFill>
                <a:effectLst/>
              </a:defRPr>
            </a:lvl1pPr>
          </a:lstStyle>
          <a:p>
            <a:r>
              <a:rPr lang="en-US" smtClean="0"/>
              <a:t>Click to edit Master title style</a:t>
            </a:r>
          </a:p>
        </p:txBody>
      </p:sp>
      <p:sp>
        <p:nvSpPr>
          <p:cNvPr id="259081" name="Rectangle 9"/>
          <p:cNvSpPr>
            <a:spLocks noGrp="1" noChangeArrowheads="1"/>
          </p:cNvSpPr>
          <p:nvPr>
            <p:ph type="subTitle" idx="1"/>
          </p:nvPr>
        </p:nvSpPr>
        <p:spPr>
          <a:xfrm>
            <a:off x="533400" y="3886200"/>
            <a:ext cx="8077200" cy="1752600"/>
          </a:xfrm>
        </p:spPr>
        <p:txBody>
          <a:bodyPr/>
          <a:lstStyle>
            <a:lvl1pPr marL="0" indent="0" algn="ctr">
              <a:buFont typeface="Arial" charset="0"/>
              <a:buNone/>
              <a:defRPr sz="32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lgn="l">
              <a:lnSpc>
                <a:spcPct val="85000"/>
              </a:lnSpc>
              <a:defRPr sz="900" b="1">
                <a:solidFill>
                  <a:schemeClr val="accent2">
                    <a:lumMod val="75000"/>
                  </a:schemeClr>
                </a:solidFill>
              </a:defRPr>
            </a:lvl1pPr>
          </a:lstStyle>
          <a:p>
            <a:fld id="{B084496F-5DFF-4158-895E-DB5D76F5D7A0}" type="datetimeFigureOut">
              <a:rPr lang="en-US" smtClean="0"/>
              <a:pPr/>
              <a:t>3/23/2020</a:t>
            </a:fld>
            <a:endParaRPr lang="en-US" dirty="0"/>
          </a:p>
        </p:txBody>
      </p:sp>
      <p:sp>
        <p:nvSpPr>
          <p:cNvPr id="6" name="Footer Placeholder 4"/>
          <p:cNvSpPr>
            <a:spLocks noGrp="1"/>
          </p:cNvSpPr>
          <p:nvPr>
            <p:ph type="ftr" sz="quarter" idx="11"/>
          </p:nvPr>
        </p:nvSpPr>
        <p:spPr>
          <a:xfrm>
            <a:off x="3124200" y="6245225"/>
            <a:ext cx="2895600" cy="476250"/>
          </a:xfrm>
        </p:spPr>
        <p:txBody>
          <a:bodyPr/>
          <a:lstStyle>
            <a:lvl1pPr algn="ctr">
              <a:lnSpc>
                <a:spcPct val="85000"/>
              </a:lnSpc>
              <a:defRPr sz="900" b="1">
                <a:solidFill>
                  <a:schemeClr val="accent2">
                    <a:lumMod val="75000"/>
                  </a:schemeClr>
                </a:solidFill>
              </a:defRPr>
            </a:lvl1pPr>
          </a:lstStyle>
          <a:p>
            <a:endParaRPr lang="en-US" dirty="0"/>
          </a:p>
        </p:txBody>
      </p:sp>
      <p:sp>
        <p:nvSpPr>
          <p:cNvPr id="7" name="Slide Number Placeholder 5"/>
          <p:cNvSpPr>
            <a:spLocks noGrp="1"/>
          </p:cNvSpPr>
          <p:nvPr>
            <p:ph type="sldNum" sz="quarter" idx="12"/>
          </p:nvPr>
        </p:nvSpPr>
        <p:spPr>
          <a:xfrm>
            <a:off x="6553200" y="6245225"/>
            <a:ext cx="2133600" cy="476250"/>
          </a:xfrm>
        </p:spPr>
        <p:txBody>
          <a:bodyPr/>
          <a:lstStyle>
            <a:lvl1pPr algn="r">
              <a:lnSpc>
                <a:spcPct val="85000"/>
              </a:lnSpc>
              <a:defRPr sz="900" b="1">
                <a:solidFill>
                  <a:schemeClr val="accent2">
                    <a:lumMod val="75000"/>
                  </a:schemeClr>
                </a:solidFill>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385258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buFont typeface="Arial" pitchFamily="34" charset="0"/>
              <a:buChar char="−"/>
              <a:defRPr>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084496F-5DFF-4158-895E-DB5D76F5D7A0}" type="datetimeFigureOut">
              <a:rPr lang="en-US" smtClean="0"/>
              <a:pPr/>
              <a:t>3/23/2020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37236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084496F-5DFF-4158-895E-DB5D76F5D7A0}" type="datetimeFigureOut">
              <a:rPr lang="en-US" smtClean="0"/>
              <a:pPr/>
              <a:t>3/23/2020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361827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084496F-5DFF-4158-895E-DB5D76F5D7A0}" type="datetimeFigureOut">
              <a:rPr lang="en-US" smtClean="0"/>
              <a:pPr/>
              <a:t>3/23/2020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93676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20900"/>
            <a:ext cx="4191000" cy="50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20900"/>
            <a:ext cx="4191000" cy="50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B084496F-5DFF-4158-895E-DB5D76F5D7A0}" type="datetimeFigureOut">
              <a:rPr lang="en-US" smtClean="0"/>
              <a:pPr/>
              <a:t>3/23/2020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26899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234502"/>
            <a:ext cx="41925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961576"/>
            <a:ext cx="4192588" cy="4515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34502"/>
            <a:ext cx="41941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1576"/>
            <a:ext cx="4194175" cy="4515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084496F-5DFF-4158-895E-DB5D76F5D7A0}" type="datetimeFigureOut">
              <a:rPr lang="en-US" smtClean="0"/>
              <a:pPr/>
              <a:t>3/23/2020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248969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21652"/>
          </a:xfrm>
        </p:spPr>
        <p:txBody>
          <a:bodyPr rtlCol="0">
            <a:normAutofit/>
          </a:bodyPr>
          <a:lstStyle>
            <a:lvl1pPr algn="ctr" defTabSz="914400" rtl="0" eaLnBrk="1" latinLnBrk="0" hangingPunct="1">
              <a:lnSpc>
                <a:spcPct val="90000"/>
              </a:lnSpc>
              <a:spcBef>
                <a:spcPts val="600"/>
              </a:spcBef>
              <a:buNone/>
              <a:defRPr lang="en-US"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2518348"/>
            <a:ext cx="2900597" cy="35628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3612630" y="1762125"/>
            <a:ext cx="5186883" cy="4518025"/>
          </a:xfrm>
        </p:spPr>
        <p:txBody>
          <a:bodyPr rtlCol="0">
            <a:normAutofit/>
          </a:bodyPr>
          <a:lstStyle/>
          <a:p>
            <a:pPr lvl="0"/>
            <a:r>
              <a:rPr lang="en-US" noProof="0" dirty="0" smtClean="0"/>
              <a:t>Click icon to add picture</a:t>
            </a:r>
            <a:endParaRPr lang="en-US" noProof="0" dirty="0"/>
          </a:p>
        </p:txBody>
      </p:sp>
      <p:sp>
        <p:nvSpPr>
          <p:cNvPr id="11" name="Text Placeholder 10"/>
          <p:cNvSpPr>
            <a:spLocks noGrp="1"/>
          </p:cNvSpPr>
          <p:nvPr>
            <p:ph type="body" sz="quarter" idx="14"/>
          </p:nvPr>
        </p:nvSpPr>
        <p:spPr>
          <a:xfrm>
            <a:off x="457200" y="1807095"/>
            <a:ext cx="2900596" cy="650875"/>
          </a:xfrm>
        </p:spPr>
        <p:txBody>
          <a:bodyPr anchor="b">
            <a:normAutofit/>
          </a:bodyPr>
          <a:lstStyle>
            <a:lvl1pPr>
              <a:buFontTx/>
              <a:buNone/>
              <a:defRPr sz="1800" b="1"/>
            </a:lvl1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fld id="{B084496F-5DFF-4158-895E-DB5D76F5D7A0}" type="datetimeFigureOut">
              <a:rPr lang="en-US" smtClean="0"/>
              <a:pPr/>
              <a:t>3/23/2020</a:t>
            </a:fld>
            <a:endParaRPr lang="en-US" dirty="0"/>
          </a:p>
        </p:txBody>
      </p:sp>
      <p:sp>
        <p:nvSpPr>
          <p:cNvPr id="7" name="Footer Placeholder 4"/>
          <p:cNvSpPr>
            <a:spLocks noGrp="1"/>
          </p:cNvSpPr>
          <p:nvPr>
            <p:ph type="ftr" sz="quarter" idx="16"/>
          </p:nvPr>
        </p:nvSpPr>
        <p:spPr/>
        <p:txBody>
          <a:bodyPr/>
          <a:lstStyle>
            <a:lvl1pPr>
              <a:defRPr/>
            </a:lvl1pPr>
          </a:lstStyle>
          <a:p>
            <a:endParaRPr lang="en-US" dirty="0"/>
          </a:p>
        </p:txBody>
      </p:sp>
      <p:sp>
        <p:nvSpPr>
          <p:cNvPr id="8" name="Slide Number Placeholder 5"/>
          <p:cNvSpPr>
            <a:spLocks noGrp="1"/>
          </p:cNvSpPr>
          <p:nvPr>
            <p:ph type="sldNum" sz="quarter" idx="17"/>
          </p:nvPr>
        </p:nvSpPr>
        <p:spPr/>
        <p:txBody>
          <a:bodyPr/>
          <a:lstStyle>
            <a:lvl1pPr>
              <a:defRPr/>
            </a:lvl1pPr>
          </a:lstStyle>
          <a:p>
            <a:fld id="{1AB6B838-E27A-4FD1-95D3-D9563F7BCEAE}" type="slidenum">
              <a:rPr lang="en-US" smtClean="0"/>
              <a:pPr/>
              <a:t>‹#›</a:t>
            </a:fld>
            <a:endParaRPr lang="en-US" dirty="0"/>
          </a:p>
        </p:txBody>
      </p:sp>
    </p:spTree>
    <p:extLst>
      <p:ext uri="{BB962C8B-B14F-4D97-AF65-F5344CB8AC3E}">
        <p14:creationId xmlns:p14="http://schemas.microsoft.com/office/powerpoint/2010/main" val="125829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chemeClr val="bg1"/>
            </a:solidFill>
          </a:ln>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buFont typeface="Arial" pitchFamily="34" charset="0"/>
              <a:buChar char="−"/>
              <a:defRPr>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C37074-5D2E-48B9-9298-4A05984D968A}" type="slidenum">
              <a:rPr lang="en-US"/>
              <a:pPr>
                <a:defRPr/>
              </a:pPr>
              <a:t>‹#›</a:t>
            </a:fld>
            <a:endParaRPr lang="en-US" dirty="0"/>
          </a:p>
        </p:txBody>
      </p:sp>
    </p:spTree>
    <p:extLst>
      <p:ext uri="{BB962C8B-B14F-4D97-AF65-F5344CB8AC3E}">
        <p14:creationId xmlns:p14="http://schemas.microsoft.com/office/powerpoint/2010/main" val="680452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F0DDF0-CA2A-4643-A340-6125C7F74868}" type="slidenum">
              <a:rPr lang="en-US"/>
              <a:pPr>
                <a:defRPr/>
              </a:pPr>
              <a:t>‹#›</a:t>
            </a:fld>
            <a:endParaRPr lang="en-US" dirty="0"/>
          </a:p>
        </p:txBody>
      </p:sp>
    </p:spTree>
    <p:extLst>
      <p:ext uri="{BB962C8B-B14F-4D97-AF65-F5344CB8AC3E}">
        <p14:creationId xmlns:p14="http://schemas.microsoft.com/office/powerpoint/2010/main" val="4098899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B489C6-01C3-4752-8D0E-8762B16DE425}" type="slidenum">
              <a:rPr lang="en-US"/>
              <a:pPr>
                <a:defRPr/>
              </a:pPr>
              <a:t>‹#›</a:t>
            </a:fld>
            <a:endParaRPr lang="en-US" dirty="0"/>
          </a:p>
        </p:txBody>
      </p:sp>
    </p:spTree>
    <p:extLst>
      <p:ext uri="{BB962C8B-B14F-4D97-AF65-F5344CB8AC3E}">
        <p14:creationId xmlns:p14="http://schemas.microsoft.com/office/powerpoint/2010/main" val="314177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E3D806-CC0E-4375-A047-5A983C4C4814}" type="slidenum">
              <a:rPr lang="en-US"/>
              <a:pPr>
                <a:defRPr/>
              </a:pPr>
              <a:t>‹#›</a:t>
            </a:fld>
            <a:endParaRPr lang="en-US" dirty="0"/>
          </a:p>
        </p:txBody>
      </p:sp>
    </p:spTree>
    <p:extLst>
      <p:ext uri="{BB962C8B-B14F-4D97-AF65-F5344CB8AC3E}">
        <p14:creationId xmlns:p14="http://schemas.microsoft.com/office/powerpoint/2010/main" val="376986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59C3FF7-C43D-497F-88B9-33E324F1456F}" type="slidenum">
              <a:rPr lang="en-US"/>
              <a:pPr>
                <a:defRPr/>
              </a:pPr>
              <a:t>‹#›</a:t>
            </a:fld>
            <a:endParaRPr lang="en-US" dirty="0"/>
          </a:p>
        </p:txBody>
      </p:sp>
    </p:spTree>
    <p:extLst>
      <p:ext uri="{BB962C8B-B14F-4D97-AF65-F5344CB8AC3E}">
        <p14:creationId xmlns:p14="http://schemas.microsoft.com/office/powerpoint/2010/main" val="2556461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627DE4-F77A-43F7-8264-37ED2D09C3DB}" type="slidenum">
              <a:rPr lang="en-US"/>
              <a:pPr>
                <a:defRPr/>
              </a:pPr>
              <a:t>‹#›</a:t>
            </a:fld>
            <a:endParaRPr lang="en-US" dirty="0"/>
          </a:p>
        </p:txBody>
      </p:sp>
    </p:spTree>
    <p:extLst>
      <p:ext uri="{BB962C8B-B14F-4D97-AF65-F5344CB8AC3E}">
        <p14:creationId xmlns:p14="http://schemas.microsoft.com/office/powerpoint/2010/main" val="2229690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A566E0-96DF-43B6-8E11-22E81353B1F9}" type="slidenum">
              <a:rPr lang="en-US"/>
              <a:pPr>
                <a:defRPr/>
              </a:pPr>
              <a:t>‹#›</a:t>
            </a:fld>
            <a:endParaRPr lang="en-US" dirty="0"/>
          </a:p>
        </p:txBody>
      </p:sp>
    </p:spTree>
    <p:extLst>
      <p:ext uri="{BB962C8B-B14F-4D97-AF65-F5344CB8AC3E}">
        <p14:creationId xmlns:p14="http://schemas.microsoft.com/office/powerpoint/2010/main" val="519717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1FBB9B-1551-4800-9BEC-867E1C730B57}" type="slidenum">
              <a:rPr lang="en-US"/>
              <a:pPr>
                <a:defRPr/>
              </a:pPr>
              <a:t>‹#›</a:t>
            </a:fld>
            <a:endParaRPr lang="en-US" dirty="0"/>
          </a:p>
        </p:txBody>
      </p:sp>
    </p:spTree>
    <p:extLst>
      <p:ext uri="{BB962C8B-B14F-4D97-AF65-F5344CB8AC3E}">
        <p14:creationId xmlns:p14="http://schemas.microsoft.com/office/powerpoint/2010/main" val="826558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D7626A-74C3-4054-A7EA-2A6B4C0A4957}" type="slidenum">
              <a:rPr lang="en-US"/>
              <a:pPr>
                <a:defRPr/>
              </a:pPr>
              <a:t>‹#›</a:t>
            </a:fld>
            <a:endParaRPr lang="en-US" dirty="0"/>
          </a:p>
        </p:txBody>
      </p:sp>
    </p:spTree>
    <p:extLst>
      <p:ext uri="{BB962C8B-B14F-4D97-AF65-F5344CB8AC3E}">
        <p14:creationId xmlns:p14="http://schemas.microsoft.com/office/powerpoint/2010/main" val="1213954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F2F490-7ADC-4864-BADB-90BD5756017D}" type="slidenum">
              <a:rPr lang="en-US"/>
              <a:pPr>
                <a:defRPr/>
              </a:pPr>
              <a:t>‹#›</a:t>
            </a:fld>
            <a:endParaRPr lang="en-US" dirty="0"/>
          </a:p>
        </p:txBody>
      </p:sp>
    </p:spTree>
    <p:extLst>
      <p:ext uri="{BB962C8B-B14F-4D97-AF65-F5344CB8AC3E}">
        <p14:creationId xmlns:p14="http://schemas.microsoft.com/office/powerpoint/2010/main" val="281410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738ED2-F662-4BCB-90E6-4DA61BBF3A3D}" type="slidenum">
              <a:rPr lang="en-US"/>
              <a:pPr>
                <a:defRPr/>
              </a:pPr>
              <a:t>‹#›</a:t>
            </a:fld>
            <a:endParaRPr lang="en-US" dirty="0"/>
          </a:p>
        </p:txBody>
      </p:sp>
    </p:spTree>
    <p:extLst>
      <p:ext uri="{BB962C8B-B14F-4D97-AF65-F5344CB8AC3E}">
        <p14:creationId xmlns:p14="http://schemas.microsoft.com/office/powerpoint/2010/main" val="4249862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F682675-23BE-431F-A66A-61C9FE417C5A}" type="slidenum">
              <a:rPr lang="en-US"/>
              <a:pPr>
                <a:defRPr/>
              </a:pPr>
              <a:t>‹#›</a:t>
            </a:fld>
            <a:endParaRPr lang="en-US" dirty="0"/>
          </a:p>
        </p:txBody>
      </p:sp>
    </p:spTree>
    <p:extLst>
      <p:ext uri="{BB962C8B-B14F-4D97-AF65-F5344CB8AC3E}">
        <p14:creationId xmlns:p14="http://schemas.microsoft.com/office/powerpoint/2010/main" val="1500803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smtClean="0"/>
              <a:t>Click icon to add clip art</a:t>
            </a:r>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CE3F187-ECAB-4858-B404-D3CDB5C184BF}" type="slidenum">
              <a:rPr lang="en-US"/>
              <a:pPr>
                <a:defRPr/>
              </a:pPr>
              <a:t>‹#›</a:t>
            </a:fld>
            <a:endParaRPr lang="en-US" dirty="0"/>
          </a:p>
        </p:txBody>
      </p:sp>
    </p:spTree>
    <p:extLst>
      <p:ext uri="{BB962C8B-B14F-4D97-AF65-F5344CB8AC3E}">
        <p14:creationId xmlns:p14="http://schemas.microsoft.com/office/powerpoint/2010/main" val="2277486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32C1DB-AE2E-4963-AA10-CB3277D76145}" type="slidenum">
              <a:rPr lang="en-US"/>
              <a:pPr>
                <a:defRPr/>
              </a:pPr>
              <a:t>‹#›</a:t>
            </a:fld>
            <a:endParaRPr lang="en-US" dirty="0"/>
          </a:p>
        </p:txBody>
      </p:sp>
    </p:spTree>
    <p:extLst>
      <p:ext uri="{BB962C8B-B14F-4D97-AF65-F5344CB8AC3E}">
        <p14:creationId xmlns:p14="http://schemas.microsoft.com/office/powerpoint/2010/main" val="305920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CCFAAE-1CC5-44D9-BA9A-39BC30F7FEF2}" type="slidenum">
              <a:rPr lang="en-US"/>
              <a:pPr>
                <a:defRPr/>
              </a:pPr>
              <a:t>‹#›</a:t>
            </a:fld>
            <a:endParaRPr lang="en-US" dirty="0"/>
          </a:p>
        </p:txBody>
      </p:sp>
    </p:spTree>
    <p:extLst>
      <p:ext uri="{BB962C8B-B14F-4D97-AF65-F5344CB8AC3E}">
        <p14:creationId xmlns:p14="http://schemas.microsoft.com/office/powerpoint/2010/main" val="430706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dirty="0" smtClean="0"/>
              <a:t>Click icon to add chart</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328B93-A5F3-497E-B60E-D814A57234FB}" type="slidenum">
              <a:rPr lang="en-US"/>
              <a:pPr>
                <a:defRPr/>
              </a:pPr>
              <a:t>‹#›</a:t>
            </a:fld>
            <a:endParaRPr lang="en-US" dirty="0"/>
          </a:p>
        </p:txBody>
      </p:sp>
    </p:spTree>
    <p:extLst>
      <p:ext uri="{BB962C8B-B14F-4D97-AF65-F5344CB8AC3E}">
        <p14:creationId xmlns:p14="http://schemas.microsoft.com/office/powerpoint/2010/main" val="3580040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82B928-4BBB-4FAB-8491-586E732824EC}" type="slidenum">
              <a:rPr lang="en-US"/>
              <a:pPr>
                <a:defRPr/>
              </a:pPr>
              <a:t>‹#›</a:t>
            </a:fld>
            <a:endParaRPr lang="en-US" dirty="0"/>
          </a:p>
        </p:txBody>
      </p:sp>
    </p:spTree>
    <p:extLst>
      <p:ext uri="{BB962C8B-B14F-4D97-AF65-F5344CB8AC3E}">
        <p14:creationId xmlns:p14="http://schemas.microsoft.com/office/powerpoint/2010/main" val="483944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A43D8F9-4B42-4375-9EBA-EC073451C725}" type="slidenum">
              <a:rPr lang="en-US"/>
              <a:pPr>
                <a:defRPr/>
              </a:pPr>
              <a:t>‹#›</a:t>
            </a:fld>
            <a:endParaRPr lang="en-US" dirty="0"/>
          </a:p>
        </p:txBody>
      </p:sp>
    </p:spTree>
    <p:extLst>
      <p:ext uri="{BB962C8B-B14F-4D97-AF65-F5344CB8AC3E}">
        <p14:creationId xmlns:p14="http://schemas.microsoft.com/office/powerpoint/2010/main" val="2557244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8E05EAE-18F7-4202-AA22-5D46215E6A4A}" type="slidenum">
              <a:rPr lang="en-US"/>
              <a:pPr>
                <a:defRPr/>
              </a:pPr>
              <a:t>‹#›</a:t>
            </a:fld>
            <a:endParaRPr lang="en-US" dirty="0"/>
          </a:p>
        </p:txBody>
      </p:sp>
    </p:spTree>
    <p:extLst>
      <p:ext uri="{BB962C8B-B14F-4D97-AF65-F5344CB8AC3E}">
        <p14:creationId xmlns:p14="http://schemas.microsoft.com/office/powerpoint/2010/main" val="862712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78AD81-738B-43EA-9128-4325652838D9}" type="datetimeFigureOut">
              <a:rPr lang="en-US" smtClean="0"/>
              <a:pPr/>
              <a:t>3/23/2020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0ACE9EB-F505-4262-B150-B5F6FCCB1C0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20900"/>
            <a:ext cx="4191000" cy="50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20900"/>
            <a:ext cx="4191000" cy="50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chemeClr val="bg1"/>
            </a:solidFill>
          </a:ln>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234502"/>
            <a:ext cx="41925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961576"/>
            <a:ext cx="4192588" cy="4515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34502"/>
            <a:ext cx="41941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1576"/>
            <a:ext cx="4194175" cy="4515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C37074-5D2E-48B9-9298-4A05984D968A}" type="slidenum">
              <a:rPr lang="en-US"/>
              <a:pPr>
                <a:defRPr/>
              </a:pPr>
              <a:t>‹#›</a:t>
            </a:fld>
            <a:endParaRPr lang="en-US" dirty="0"/>
          </a:p>
        </p:txBody>
      </p:sp>
    </p:spTree>
    <p:extLst>
      <p:ext uri="{BB962C8B-B14F-4D97-AF65-F5344CB8AC3E}">
        <p14:creationId xmlns:p14="http://schemas.microsoft.com/office/powerpoint/2010/main" val="680452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F0DDF0-CA2A-4643-A340-6125C7F74868}" type="slidenum">
              <a:rPr lang="en-US"/>
              <a:pPr>
                <a:defRPr/>
              </a:pPr>
              <a:t>‹#›</a:t>
            </a:fld>
            <a:endParaRPr lang="en-US" dirty="0"/>
          </a:p>
        </p:txBody>
      </p:sp>
    </p:spTree>
    <p:extLst>
      <p:ext uri="{BB962C8B-B14F-4D97-AF65-F5344CB8AC3E}">
        <p14:creationId xmlns:p14="http://schemas.microsoft.com/office/powerpoint/2010/main" val="4098899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B489C6-01C3-4752-8D0E-8762B16DE425}" type="slidenum">
              <a:rPr lang="en-US"/>
              <a:pPr>
                <a:defRPr/>
              </a:pPr>
              <a:t>‹#›</a:t>
            </a:fld>
            <a:endParaRPr lang="en-US" dirty="0"/>
          </a:p>
        </p:txBody>
      </p:sp>
    </p:spTree>
    <p:extLst>
      <p:ext uri="{BB962C8B-B14F-4D97-AF65-F5344CB8AC3E}">
        <p14:creationId xmlns:p14="http://schemas.microsoft.com/office/powerpoint/2010/main" val="3141779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E3D806-CC0E-4375-A047-5A983C4C4814}" type="slidenum">
              <a:rPr lang="en-US"/>
              <a:pPr>
                <a:defRPr/>
              </a:pPr>
              <a:t>‹#›</a:t>
            </a:fld>
            <a:endParaRPr lang="en-US" dirty="0"/>
          </a:p>
        </p:txBody>
      </p:sp>
    </p:spTree>
    <p:extLst>
      <p:ext uri="{BB962C8B-B14F-4D97-AF65-F5344CB8AC3E}">
        <p14:creationId xmlns:p14="http://schemas.microsoft.com/office/powerpoint/2010/main" val="3769869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59C3FF7-C43D-497F-88B9-33E324F1456F}" type="slidenum">
              <a:rPr lang="en-US"/>
              <a:pPr>
                <a:defRPr/>
              </a:pPr>
              <a:t>‹#›</a:t>
            </a:fld>
            <a:endParaRPr lang="en-US" dirty="0"/>
          </a:p>
        </p:txBody>
      </p:sp>
    </p:spTree>
    <p:extLst>
      <p:ext uri="{BB962C8B-B14F-4D97-AF65-F5344CB8AC3E}">
        <p14:creationId xmlns:p14="http://schemas.microsoft.com/office/powerpoint/2010/main" val="2556461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627DE4-F77A-43F7-8264-37ED2D09C3DB}" type="slidenum">
              <a:rPr lang="en-US"/>
              <a:pPr>
                <a:defRPr/>
              </a:pPr>
              <a:t>‹#›</a:t>
            </a:fld>
            <a:endParaRPr lang="en-US" dirty="0"/>
          </a:p>
        </p:txBody>
      </p:sp>
    </p:spTree>
    <p:extLst>
      <p:ext uri="{BB962C8B-B14F-4D97-AF65-F5344CB8AC3E}">
        <p14:creationId xmlns:p14="http://schemas.microsoft.com/office/powerpoint/2010/main" val="2229690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A566E0-96DF-43B6-8E11-22E81353B1F9}" type="slidenum">
              <a:rPr lang="en-US"/>
              <a:pPr>
                <a:defRPr/>
              </a:pPr>
              <a:t>‹#›</a:t>
            </a:fld>
            <a:endParaRPr lang="en-US" dirty="0"/>
          </a:p>
        </p:txBody>
      </p:sp>
    </p:spTree>
    <p:extLst>
      <p:ext uri="{BB962C8B-B14F-4D97-AF65-F5344CB8AC3E}">
        <p14:creationId xmlns:p14="http://schemas.microsoft.com/office/powerpoint/2010/main" val="51971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1FBB9B-1551-4800-9BEC-867E1C730B57}" type="slidenum">
              <a:rPr lang="en-US"/>
              <a:pPr>
                <a:defRPr/>
              </a:pPr>
              <a:t>‹#›</a:t>
            </a:fld>
            <a:endParaRPr lang="en-US" dirty="0"/>
          </a:p>
        </p:txBody>
      </p:sp>
    </p:spTree>
    <p:extLst>
      <p:ext uri="{BB962C8B-B14F-4D97-AF65-F5344CB8AC3E}">
        <p14:creationId xmlns:p14="http://schemas.microsoft.com/office/powerpoint/2010/main" val="826558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D7626A-74C3-4054-A7EA-2A6B4C0A4957}" type="slidenum">
              <a:rPr lang="en-US"/>
              <a:pPr>
                <a:defRPr/>
              </a:pPr>
              <a:t>‹#›</a:t>
            </a:fld>
            <a:endParaRPr lang="en-US" dirty="0"/>
          </a:p>
        </p:txBody>
      </p:sp>
    </p:spTree>
    <p:extLst>
      <p:ext uri="{BB962C8B-B14F-4D97-AF65-F5344CB8AC3E}">
        <p14:creationId xmlns:p14="http://schemas.microsoft.com/office/powerpoint/2010/main" val="121395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21652"/>
          </a:xfrm>
        </p:spPr>
        <p:txBody>
          <a:bodyPr vert="horz" lIns="91440" tIns="45720" rIns="91440" bIns="45720" rtlCol="0" anchor="ctr">
            <a:normAutofit/>
          </a:bodyPr>
          <a:lstStyle>
            <a:lvl1pPr algn="ctr" defTabSz="914400" rtl="0" eaLnBrk="1" latinLnBrk="0" hangingPunct="1">
              <a:lnSpc>
                <a:spcPct val="90000"/>
              </a:lnSpc>
              <a:spcBef>
                <a:spcPts val="600"/>
              </a:spcBef>
              <a:buNone/>
              <a:defRPr lang="en-US"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hasCustomPrompt="1"/>
          </p:nvPr>
        </p:nvSpPr>
        <p:spPr>
          <a:xfrm>
            <a:off x="457200" y="2518348"/>
            <a:ext cx="2900597" cy="35628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description</a:t>
            </a:r>
          </a:p>
        </p:txBody>
      </p:sp>
      <p:sp>
        <p:nvSpPr>
          <p:cNvPr id="5" name="Date Placeholder 4"/>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6B838-E27A-4FD1-95D3-D9563F7BCEAE}" type="slidenum">
              <a:rPr lang="en-US" smtClean="0"/>
              <a:pPr/>
              <a:t>‹#›</a:t>
            </a:fld>
            <a:endParaRPr lang="en-US" dirty="0"/>
          </a:p>
        </p:txBody>
      </p:sp>
      <p:sp>
        <p:nvSpPr>
          <p:cNvPr id="9" name="Picture Placeholder 8"/>
          <p:cNvSpPr>
            <a:spLocks noGrp="1"/>
          </p:cNvSpPr>
          <p:nvPr>
            <p:ph type="pic" sz="quarter" idx="13"/>
          </p:nvPr>
        </p:nvSpPr>
        <p:spPr>
          <a:xfrm>
            <a:off x="3612630" y="1762125"/>
            <a:ext cx="5186883" cy="4518025"/>
          </a:xfrm>
        </p:spPr>
        <p:txBody>
          <a:bodyPr/>
          <a:lstStyle/>
          <a:p>
            <a:r>
              <a:rPr lang="en-US" dirty="0" smtClean="0"/>
              <a:t>Click icon to add picture</a:t>
            </a:r>
            <a:endParaRPr lang="en-US" dirty="0"/>
          </a:p>
        </p:txBody>
      </p:sp>
      <p:sp>
        <p:nvSpPr>
          <p:cNvPr id="11" name="Text Placeholder 10"/>
          <p:cNvSpPr>
            <a:spLocks noGrp="1"/>
          </p:cNvSpPr>
          <p:nvPr>
            <p:ph type="body" sz="quarter" idx="14" hasCustomPrompt="1"/>
          </p:nvPr>
        </p:nvSpPr>
        <p:spPr>
          <a:xfrm>
            <a:off x="457200" y="1807095"/>
            <a:ext cx="2900596" cy="650875"/>
          </a:xfrm>
        </p:spPr>
        <p:txBody>
          <a:bodyPr anchor="b">
            <a:normAutofit/>
          </a:bodyPr>
          <a:lstStyle>
            <a:lvl1pPr>
              <a:buFontTx/>
              <a:buNone/>
              <a:defRPr sz="1800" b="1"/>
            </a:lvl1pPr>
          </a:lstStyle>
          <a:p>
            <a:pPr lvl="0"/>
            <a:r>
              <a:rPr lang="en-US" dirty="0" smtClean="0"/>
              <a:t>Click to add title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F2F490-7ADC-4864-BADB-90BD5756017D}" type="slidenum">
              <a:rPr lang="en-US"/>
              <a:pPr>
                <a:defRPr/>
              </a:pPr>
              <a:t>‹#›</a:t>
            </a:fld>
            <a:endParaRPr lang="en-US" dirty="0"/>
          </a:p>
        </p:txBody>
      </p:sp>
    </p:spTree>
    <p:extLst>
      <p:ext uri="{BB962C8B-B14F-4D97-AF65-F5344CB8AC3E}">
        <p14:creationId xmlns:p14="http://schemas.microsoft.com/office/powerpoint/2010/main" val="2814104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738ED2-F662-4BCB-90E6-4DA61BBF3A3D}" type="slidenum">
              <a:rPr lang="en-US"/>
              <a:pPr>
                <a:defRPr/>
              </a:pPr>
              <a:t>‹#›</a:t>
            </a:fld>
            <a:endParaRPr lang="en-US" dirty="0"/>
          </a:p>
        </p:txBody>
      </p:sp>
    </p:spTree>
    <p:extLst>
      <p:ext uri="{BB962C8B-B14F-4D97-AF65-F5344CB8AC3E}">
        <p14:creationId xmlns:p14="http://schemas.microsoft.com/office/powerpoint/2010/main" val="42498629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F682675-23BE-431F-A66A-61C9FE417C5A}" type="slidenum">
              <a:rPr lang="en-US"/>
              <a:pPr>
                <a:defRPr/>
              </a:pPr>
              <a:t>‹#›</a:t>
            </a:fld>
            <a:endParaRPr lang="en-US" dirty="0"/>
          </a:p>
        </p:txBody>
      </p:sp>
    </p:spTree>
    <p:extLst>
      <p:ext uri="{BB962C8B-B14F-4D97-AF65-F5344CB8AC3E}">
        <p14:creationId xmlns:p14="http://schemas.microsoft.com/office/powerpoint/2010/main" val="1500803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smtClean="0"/>
              <a:t>Click icon to add clip art</a:t>
            </a:r>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CE3F187-ECAB-4858-B404-D3CDB5C184BF}" type="slidenum">
              <a:rPr lang="en-US"/>
              <a:pPr>
                <a:defRPr/>
              </a:pPr>
              <a:t>‹#›</a:t>
            </a:fld>
            <a:endParaRPr lang="en-US" dirty="0"/>
          </a:p>
        </p:txBody>
      </p:sp>
    </p:spTree>
    <p:extLst>
      <p:ext uri="{BB962C8B-B14F-4D97-AF65-F5344CB8AC3E}">
        <p14:creationId xmlns:p14="http://schemas.microsoft.com/office/powerpoint/2010/main" val="2277486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32C1DB-AE2E-4963-AA10-CB3277D76145}" type="slidenum">
              <a:rPr lang="en-US"/>
              <a:pPr>
                <a:defRPr/>
              </a:pPr>
              <a:t>‹#›</a:t>
            </a:fld>
            <a:endParaRPr lang="en-US" dirty="0"/>
          </a:p>
        </p:txBody>
      </p:sp>
    </p:spTree>
    <p:extLst>
      <p:ext uri="{BB962C8B-B14F-4D97-AF65-F5344CB8AC3E}">
        <p14:creationId xmlns:p14="http://schemas.microsoft.com/office/powerpoint/2010/main" val="305920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CCFAAE-1CC5-44D9-BA9A-39BC30F7FEF2}" type="slidenum">
              <a:rPr lang="en-US"/>
              <a:pPr>
                <a:defRPr/>
              </a:pPr>
              <a:t>‹#›</a:t>
            </a:fld>
            <a:endParaRPr lang="en-US" dirty="0"/>
          </a:p>
        </p:txBody>
      </p:sp>
    </p:spTree>
    <p:extLst>
      <p:ext uri="{BB962C8B-B14F-4D97-AF65-F5344CB8AC3E}">
        <p14:creationId xmlns:p14="http://schemas.microsoft.com/office/powerpoint/2010/main" val="4307067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dirty="0" smtClean="0"/>
              <a:t>Click icon to add chart</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328B93-A5F3-497E-B60E-D814A57234FB}" type="slidenum">
              <a:rPr lang="en-US"/>
              <a:pPr>
                <a:defRPr/>
              </a:pPr>
              <a:t>‹#›</a:t>
            </a:fld>
            <a:endParaRPr lang="en-US" dirty="0"/>
          </a:p>
        </p:txBody>
      </p:sp>
    </p:spTree>
    <p:extLst>
      <p:ext uri="{BB962C8B-B14F-4D97-AF65-F5344CB8AC3E}">
        <p14:creationId xmlns:p14="http://schemas.microsoft.com/office/powerpoint/2010/main" val="3580040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82B928-4BBB-4FAB-8491-586E732824EC}" type="slidenum">
              <a:rPr lang="en-US"/>
              <a:pPr>
                <a:defRPr/>
              </a:pPr>
              <a:t>‹#›</a:t>
            </a:fld>
            <a:endParaRPr lang="en-US" dirty="0"/>
          </a:p>
        </p:txBody>
      </p:sp>
    </p:spTree>
    <p:extLst>
      <p:ext uri="{BB962C8B-B14F-4D97-AF65-F5344CB8AC3E}">
        <p14:creationId xmlns:p14="http://schemas.microsoft.com/office/powerpoint/2010/main" val="4839445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A43D8F9-4B42-4375-9EBA-EC073451C725}" type="slidenum">
              <a:rPr lang="en-US"/>
              <a:pPr>
                <a:defRPr/>
              </a:pPr>
              <a:t>‹#›</a:t>
            </a:fld>
            <a:endParaRPr lang="en-US" dirty="0"/>
          </a:p>
        </p:txBody>
      </p:sp>
    </p:spTree>
    <p:extLst>
      <p:ext uri="{BB962C8B-B14F-4D97-AF65-F5344CB8AC3E}">
        <p14:creationId xmlns:p14="http://schemas.microsoft.com/office/powerpoint/2010/main" val="25572440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8E05EAE-18F7-4202-AA22-5D46215E6A4A}" type="slidenum">
              <a:rPr lang="en-US"/>
              <a:pPr>
                <a:defRPr/>
              </a:pPr>
              <a:t>‹#›</a:t>
            </a:fld>
            <a:endParaRPr lang="en-US" dirty="0"/>
          </a:p>
        </p:txBody>
      </p:sp>
    </p:spTree>
    <p:extLst>
      <p:ext uri="{BB962C8B-B14F-4D97-AF65-F5344CB8AC3E}">
        <p14:creationId xmlns:p14="http://schemas.microsoft.com/office/powerpoint/2010/main" val="86271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cap="none" spc="0">
                <a:ln w="18415" cmpd="sng">
                  <a:noFill/>
                  <a:prstDash val="solid"/>
                </a:ln>
                <a:solidFill>
                  <a:schemeClr val="accent2">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4496F-5DFF-4158-895E-DB5D76F5D7A0}"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6B838-E27A-4FD1-95D3-D9563F7BCEAE}"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CE9EB-F505-4262-B150-B5F6FCCB1C01}"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78AD81-738B-43EA-9128-4325652838D9}" type="datetimeFigureOut">
              <a:rPr lang="en-US" smtClean="0"/>
              <a:pPr/>
              <a:t>3/23/2020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0ACE9EB-F505-4262-B150-B5F6FCCB1C0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CE9EB-F505-4262-B150-B5F6FCCB1C0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8534400" cy="13216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421546"/>
            <a:ext cx="8534400" cy="50868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52400" y="6631321"/>
            <a:ext cx="762000" cy="183647"/>
          </a:xfrm>
          <a:prstGeom prst="rect">
            <a:avLst/>
          </a:prstGeom>
        </p:spPr>
        <p:txBody>
          <a:bodyPr vert="horz" lIns="91440" tIns="45720" rIns="91440" bIns="45720" rtlCol="0" anchor="b"/>
          <a:lstStyle>
            <a:lvl1pPr algn="l">
              <a:lnSpc>
                <a:spcPct val="85000"/>
              </a:lnSpc>
              <a:defRPr sz="900" b="1">
                <a:solidFill>
                  <a:schemeClr val="accent2">
                    <a:lumMod val="75000"/>
                  </a:schemeClr>
                </a:solidFill>
              </a:defRPr>
            </a:lvl1pPr>
          </a:lstStyle>
          <a:p>
            <a:fld id="{B084496F-5DFF-4158-895E-DB5D76F5D7A0}" type="datetimeFigureOut">
              <a:rPr lang="en-US" smtClean="0"/>
              <a:pPr/>
              <a:t>3/23/2020</a:t>
            </a:fld>
            <a:endParaRPr lang="en-US" dirty="0"/>
          </a:p>
        </p:txBody>
      </p:sp>
      <p:sp>
        <p:nvSpPr>
          <p:cNvPr id="5" name="Footer Placeholder 4"/>
          <p:cNvSpPr>
            <a:spLocks noGrp="1"/>
          </p:cNvSpPr>
          <p:nvPr>
            <p:ph type="ftr" sz="quarter" idx="3"/>
          </p:nvPr>
        </p:nvSpPr>
        <p:spPr>
          <a:xfrm>
            <a:off x="1066800" y="6631321"/>
            <a:ext cx="7010400" cy="183647"/>
          </a:xfrm>
          <a:prstGeom prst="rect">
            <a:avLst/>
          </a:prstGeom>
        </p:spPr>
        <p:txBody>
          <a:bodyPr vert="horz" lIns="91440" tIns="45720" rIns="91440" bIns="45720" rtlCol="0" anchor="b"/>
          <a:lstStyle>
            <a:lvl1pPr algn="ctr">
              <a:lnSpc>
                <a:spcPct val="85000"/>
              </a:lnSpc>
              <a:defRPr sz="900" b="1">
                <a:solidFill>
                  <a:schemeClr val="accent2">
                    <a:lumMod val="75000"/>
                  </a:schemeClr>
                </a:solidFill>
              </a:defRPr>
            </a:lvl1pPr>
          </a:lstStyle>
          <a:p>
            <a:endParaRPr lang="en-US" dirty="0"/>
          </a:p>
        </p:txBody>
      </p:sp>
      <p:sp>
        <p:nvSpPr>
          <p:cNvPr id="6" name="Slide Number Placeholder 5"/>
          <p:cNvSpPr>
            <a:spLocks noGrp="1"/>
          </p:cNvSpPr>
          <p:nvPr>
            <p:ph type="sldNum" sz="quarter" idx="4"/>
          </p:nvPr>
        </p:nvSpPr>
        <p:spPr>
          <a:xfrm>
            <a:off x="8458200" y="6631321"/>
            <a:ext cx="533400" cy="183647"/>
          </a:xfrm>
          <a:prstGeom prst="rect">
            <a:avLst/>
          </a:prstGeom>
        </p:spPr>
        <p:txBody>
          <a:bodyPr vert="horz" lIns="91440" tIns="45720" rIns="91440" bIns="45720" rtlCol="0" anchor="b"/>
          <a:lstStyle>
            <a:lvl1pPr algn="r">
              <a:lnSpc>
                <a:spcPct val="85000"/>
              </a:lnSpc>
              <a:defRPr sz="900" b="1">
                <a:solidFill>
                  <a:schemeClr val="accent2">
                    <a:lumMod val="75000"/>
                  </a:schemeClr>
                </a:solidFill>
              </a:defRPr>
            </a:lvl1pPr>
          </a:lstStyle>
          <a:p>
            <a:fld id="{1AB6B838-E27A-4FD1-95D3-D9563F7BCE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defTabSz="914400" rtl="0" eaLnBrk="1" latinLnBrk="0" hangingPunct="1">
        <a:lnSpc>
          <a:spcPct val="90000"/>
        </a:lnSpc>
        <a:spcBef>
          <a:spcPts val="600"/>
        </a:spcBef>
        <a:buNone/>
        <a:defRP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lnSpc>
          <a:spcPct val="90000"/>
        </a:lnSpc>
        <a:spcBef>
          <a:spcPts val="1200"/>
        </a:spcBef>
        <a:buFont typeface="Arial" pitchFamily="34" charset="0"/>
        <a:buChar char="•"/>
        <a:defRPr sz="2800" kern="1200">
          <a:solidFill>
            <a:schemeClr val="accent2">
              <a:lumMod val="75000"/>
            </a:schemeClr>
          </a:solidFill>
          <a:latin typeface="+mn-lt"/>
          <a:ea typeface="+mn-ea"/>
          <a:cs typeface="+mn-cs"/>
        </a:defRPr>
      </a:lvl1pPr>
      <a:lvl2pPr marL="742950" indent="-285750" algn="l" defTabSz="914400" rtl="0" eaLnBrk="1" latinLnBrk="0" hangingPunct="1">
        <a:lnSpc>
          <a:spcPct val="90000"/>
        </a:lnSpc>
        <a:spcBef>
          <a:spcPts val="600"/>
        </a:spcBef>
        <a:buFont typeface="Arial"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2">
            <a:lumMod val="75000"/>
          </a:schemeClr>
        </a:buClr>
        <a:buFont typeface="Arial" pitchFamily="34" charset="0"/>
        <a:buChar char="−"/>
        <a:defRPr sz="1800" kern="1200" baseline="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304800" y="0"/>
            <a:ext cx="8534400" cy="1322388"/>
          </a:xfrm>
          <a:prstGeom prst="rect">
            <a:avLst/>
          </a:prstGeom>
          <a:noFill/>
          <a:ln w="9525">
            <a:noFill/>
            <a:miter lim="800000"/>
            <a:headEnd/>
            <a:tailEnd/>
          </a:ln>
          <a:effectLst>
            <a:outerShdw dist="35921" dir="2700000" algn="ctr" rotWithShape="0">
              <a:schemeClr val="folHlink"/>
            </a:outerShdw>
          </a:effectLst>
        </p:spPr>
        <p:txBody>
          <a:bodyPr vert="horz" wrap="square" lIns="91440" tIns="45720" rIns="91440" bIns="45720" numCol="1" anchor="ctr" anchorCtr="0" compatLnSpc="1">
            <a:prstTxWarp prst="textNoShape">
              <a:avLst/>
            </a:prstTxWarp>
          </a:bodyPr>
          <a:lstStyle/>
          <a:p>
            <a:r>
              <a:rPr lang="en-US" smtClean="0"/>
              <a:t>Click to edit Master title style</a:t>
            </a:r>
            <a:endParaRPr lang="en-US" dirty="0"/>
          </a:p>
        </p:txBody>
      </p:sp>
      <p:sp>
        <p:nvSpPr>
          <p:cNvPr id="12291" name="Text Placeholder 2"/>
          <p:cNvSpPr>
            <a:spLocks noGrp="1"/>
          </p:cNvSpPr>
          <p:nvPr>
            <p:ph type="body" idx="1"/>
          </p:nvPr>
        </p:nvSpPr>
        <p:spPr bwMode="auto">
          <a:xfrm>
            <a:off x="304800" y="1420813"/>
            <a:ext cx="8534400"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2400" y="6630988"/>
            <a:ext cx="762000" cy="184150"/>
          </a:xfrm>
          <a:prstGeom prst="rect">
            <a:avLst/>
          </a:prstGeom>
        </p:spPr>
        <p:txBody>
          <a:bodyPr vert="horz" lIns="91440" tIns="45720" rIns="91440" bIns="45720" rtlCol="0" anchor="b"/>
          <a:lstStyle>
            <a:lvl1pPr algn="l">
              <a:lnSpc>
                <a:spcPct val="85000"/>
              </a:lnSpc>
              <a:defRPr sz="900" b="1">
                <a:solidFill>
                  <a:schemeClr val="accent2">
                    <a:lumMod val="75000"/>
                  </a:schemeClr>
                </a:solidFill>
              </a:defRPr>
            </a:lvl1p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3"/>
          </p:nvPr>
        </p:nvSpPr>
        <p:spPr>
          <a:xfrm>
            <a:off x="1066800" y="6630988"/>
            <a:ext cx="7010400" cy="184150"/>
          </a:xfrm>
          <a:prstGeom prst="rect">
            <a:avLst/>
          </a:prstGeom>
        </p:spPr>
        <p:txBody>
          <a:bodyPr vert="horz" lIns="91440" tIns="45720" rIns="91440" bIns="45720" rtlCol="0" anchor="b"/>
          <a:lstStyle>
            <a:lvl1pPr algn="ctr">
              <a:lnSpc>
                <a:spcPct val="85000"/>
              </a:lnSpc>
              <a:defRPr sz="900" b="1">
                <a:solidFill>
                  <a:schemeClr val="accent2">
                    <a:lumMod val="75000"/>
                  </a:schemeClr>
                </a:solidFill>
              </a:defRPr>
            </a:lvl1pPr>
          </a:lstStyle>
          <a:p>
            <a:endParaRPr lang="en-US" dirty="0"/>
          </a:p>
        </p:txBody>
      </p:sp>
      <p:sp>
        <p:nvSpPr>
          <p:cNvPr id="6" name="Slide Number Placeholder 5"/>
          <p:cNvSpPr>
            <a:spLocks noGrp="1"/>
          </p:cNvSpPr>
          <p:nvPr>
            <p:ph type="sldNum" sz="quarter" idx="4"/>
          </p:nvPr>
        </p:nvSpPr>
        <p:spPr>
          <a:xfrm>
            <a:off x="8458200" y="6630988"/>
            <a:ext cx="533400" cy="184150"/>
          </a:xfrm>
          <a:prstGeom prst="rect">
            <a:avLst/>
          </a:prstGeom>
        </p:spPr>
        <p:txBody>
          <a:bodyPr vert="horz" lIns="91440" tIns="45720" rIns="91440" bIns="45720" rtlCol="0" anchor="b"/>
          <a:lstStyle>
            <a:lvl1pPr algn="r">
              <a:lnSpc>
                <a:spcPct val="85000"/>
              </a:lnSpc>
              <a:defRPr sz="900" b="1">
                <a:solidFill>
                  <a:schemeClr val="accent2">
                    <a:lumMod val="75000"/>
                  </a:schemeClr>
                </a:solidFill>
              </a:defRPr>
            </a:lvl1pPr>
          </a:lstStyle>
          <a:p>
            <a:fld id="{70ACE9EB-F505-4262-B150-B5F6FCCB1C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iming>
    <p:tnLst>
      <p:par>
        <p:cTn id="1" dur="indefinite" restart="never" nodeType="tmRoot"/>
      </p:par>
    </p:tnLst>
  </p:timing>
  <p:txStyles>
    <p:titleStyle>
      <a:lvl1pPr algn="ctr" rtl="0" eaLnBrk="1" fontAlgn="base" hangingPunct="1">
        <a:lnSpc>
          <a:spcPct val="90000"/>
        </a:lnSpc>
        <a:spcBef>
          <a:spcPts val="600"/>
        </a:spcBef>
        <a:spcAft>
          <a:spcPct val="0"/>
        </a:spcAft>
        <a:defRPr sz="36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1" fontAlgn="base" hangingPunct="1">
        <a:lnSpc>
          <a:spcPct val="90000"/>
        </a:lnSpc>
        <a:spcBef>
          <a:spcPts val="600"/>
        </a:spcBef>
        <a:spcAft>
          <a:spcPct val="0"/>
        </a:spcAft>
        <a:defRPr sz="3600">
          <a:solidFill>
            <a:srgbClr val="FFFFFF"/>
          </a:solidFill>
          <a:latin typeface="Arial" charset="0"/>
        </a:defRPr>
      </a:lvl2pPr>
      <a:lvl3pPr algn="ctr" rtl="0" eaLnBrk="1" fontAlgn="base" hangingPunct="1">
        <a:lnSpc>
          <a:spcPct val="90000"/>
        </a:lnSpc>
        <a:spcBef>
          <a:spcPts val="600"/>
        </a:spcBef>
        <a:spcAft>
          <a:spcPct val="0"/>
        </a:spcAft>
        <a:defRPr sz="3600">
          <a:solidFill>
            <a:srgbClr val="FFFFFF"/>
          </a:solidFill>
          <a:latin typeface="Arial" charset="0"/>
        </a:defRPr>
      </a:lvl3pPr>
      <a:lvl4pPr algn="ctr" rtl="0" eaLnBrk="1" fontAlgn="base" hangingPunct="1">
        <a:lnSpc>
          <a:spcPct val="90000"/>
        </a:lnSpc>
        <a:spcBef>
          <a:spcPts val="600"/>
        </a:spcBef>
        <a:spcAft>
          <a:spcPct val="0"/>
        </a:spcAft>
        <a:defRPr sz="3600">
          <a:solidFill>
            <a:srgbClr val="FFFFFF"/>
          </a:solidFill>
          <a:latin typeface="Arial" charset="0"/>
        </a:defRPr>
      </a:lvl4pPr>
      <a:lvl5pPr algn="ctr" rtl="0" eaLnBrk="1" fontAlgn="base" hangingPunct="1">
        <a:lnSpc>
          <a:spcPct val="90000"/>
        </a:lnSpc>
        <a:spcBef>
          <a:spcPts val="600"/>
        </a:spcBef>
        <a:spcAft>
          <a:spcPct val="0"/>
        </a:spcAft>
        <a:defRPr sz="3600">
          <a:solidFill>
            <a:srgbClr val="FFFFFF"/>
          </a:solidFill>
          <a:latin typeface="Arial" charset="0"/>
        </a:defRPr>
      </a:lvl5pPr>
      <a:lvl6pPr marL="457200" algn="ctr" rtl="0" eaLnBrk="1" fontAlgn="base" hangingPunct="1">
        <a:lnSpc>
          <a:spcPct val="90000"/>
        </a:lnSpc>
        <a:spcBef>
          <a:spcPts val="600"/>
        </a:spcBef>
        <a:spcAft>
          <a:spcPct val="0"/>
        </a:spcAft>
        <a:defRPr sz="3600">
          <a:solidFill>
            <a:srgbClr val="FFFFFF"/>
          </a:solidFill>
          <a:latin typeface="Arial" charset="0"/>
        </a:defRPr>
      </a:lvl6pPr>
      <a:lvl7pPr marL="914400" algn="ctr" rtl="0" eaLnBrk="1" fontAlgn="base" hangingPunct="1">
        <a:lnSpc>
          <a:spcPct val="90000"/>
        </a:lnSpc>
        <a:spcBef>
          <a:spcPts val="600"/>
        </a:spcBef>
        <a:spcAft>
          <a:spcPct val="0"/>
        </a:spcAft>
        <a:defRPr sz="3600">
          <a:solidFill>
            <a:srgbClr val="FFFFFF"/>
          </a:solidFill>
          <a:latin typeface="Arial" charset="0"/>
        </a:defRPr>
      </a:lvl7pPr>
      <a:lvl8pPr marL="1371600" algn="ctr" rtl="0" eaLnBrk="1" fontAlgn="base" hangingPunct="1">
        <a:lnSpc>
          <a:spcPct val="90000"/>
        </a:lnSpc>
        <a:spcBef>
          <a:spcPts val="600"/>
        </a:spcBef>
        <a:spcAft>
          <a:spcPct val="0"/>
        </a:spcAft>
        <a:defRPr sz="3600">
          <a:solidFill>
            <a:srgbClr val="FFFFFF"/>
          </a:solidFill>
          <a:latin typeface="Arial" charset="0"/>
        </a:defRPr>
      </a:lvl8pPr>
      <a:lvl9pPr marL="1828800" algn="ctr" rtl="0" eaLnBrk="1" fontAlgn="base" hangingPunct="1">
        <a:lnSpc>
          <a:spcPct val="90000"/>
        </a:lnSpc>
        <a:spcBef>
          <a:spcPts val="600"/>
        </a:spcBef>
        <a:spcAft>
          <a:spcPct val="0"/>
        </a:spcAft>
        <a:defRPr sz="3600">
          <a:solidFill>
            <a:srgbClr val="FFFFFF"/>
          </a:solidFill>
          <a:latin typeface="Arial" charset="0"/>
        </a:defRPr>
      </a:lvl9pPr>
    </p:titleStyle>
    <p:bodyStyle>
      <a:lvl1pPr marL="342900" indent="-342900" algn="l" rtl="0" eaLnBrk="1" fontAlgn="base" hangingPunct="1">
        <a:lnSpc>
          <a:spcPct val="90000"/>
        </a:lnSpc>
        <a:spcBef>
          <a:spcPts val="1200"/>
        </a:spcBef>
        <a:spcAft>
          <a:spcPct val="0"/>
        </a:spcAft>
        <a:buFont typeface="Arial" charset="0"/>
        <a:buChar char="•"/>
        <a:defRPr sz="2800" kern="1200">
          <a:solidFill>
            <a:srgbClr val="147195"/>
          </a:solidFill>
          <a:latin typeface="+mn-lt"/>
          <a:ea typeface="+mn-ea"/>
          <a:cs typeface="+mn-cs"/>
        </a:defRPr>
      </a:lvl1pPr>
      <a:lvl2pPr marL="742950" indent="-285750" algn="l" rtl="0" eaLnBrk="1" fontAlgn="base" hangingPunct="1">
        <a:lnSpc>
          <a:spcPct val="90000"/>
        </a:lnSpc>
        <a:spcBef>
          <a:spcPts val="600"/>
        </a:spcBef>
        <a:spcAft>
          <a:spcPct val="0"/>
        </a:spcAft>
        <a:buFont typeface="Arial" charset="0"/>
        <a:buChar char="−"/>
        <a:defRPr sz="2400" kern="1200">
          <a:solidFill>
            <a:srgbClr val="147195"/>
          </a:solidFill>
          <a:latin typeface="+mn-lt"/>
          <a:ea typeface="+mn-ea"/>
          <a:cs typeface="+mn-cs"/>
        </a:defRPr>
      </a:lvl2pPr>
      <a:lvl3pPr marL="1143000" indent="-228600" algn="l" rtl="0" eaLnBrk="1" fontAlgn="base" hangingPunct="1">
        <a:lnSpc>
          <a:spcPct val="90000"/>
        </a:lnSpc>
        <a:spcBef>
          <a:spcPts val="600"/>
        </a:spcBef>
        <a:spcAft>
          <a:spcPct val="0"/>
        </a:spcAft>
        <a:buFont typeface="Arial" charset="0"/>
        <a:buChar char="−"/>
        <a:defRPr sz="2000" kern="1200">
          <a:solidFill>
            <a:srgbClr val="147195"/>
          </a:solidFill>
          <a:latin typeface="+mn-lt"/>
          <a:ea typeface="+mn-ea"/>
          <a:cs typeface="+mn-cs"/>
        </a:defRPr>
      </a:lvl3pPr>
      <a:lvl4pPr marL="1600200" indent="-228600" algn="l" rtl="0" eaLnBrk="1" fontAlgn="base" hangingPunct="1">
        <a:lnSpc>
          <a:spcPct val="90000"/>
        </a:lnSpc>
        <a:spcBef>
          <a:spcPts val="600"/>
        </a:spcBef>
        <a:spcAft>
          <a:spcPct val="0"/>
        </a:spcAft>
        <a:buFont typeface="Arial" charset="0"/>
        <a:buChar char="−"/>
        <a:defRPr kern="1200">
          <a:solidFill>
            <a:srgbClr val="147195"/>
          </a:solidFill>
          <a:latin typeface="+mn-lt"/>
          <a:ea typeface="+mn-ea"/>
          <a:cs typeface="+mn-cs"/>
        </a:defRPr>
      </a:lvl4pPr>
      <a:lvl5pPr marL="2057400" indent="-228600" algn="l" rtl="0" eaLnBrk="1" fontAlgn="base" hangingPunct="1">
        <a:lnSpc>
          <a:spcPct val="90000"/>
        </a:lnSpc>
        <a:spcBef>
          <a:spcPts val="600"/>
        </a:spcBef>
        <a:spcAft>
          <a:spcPct val="0"/>
        </a:spcAft>
        <a:buClr>
          <a:srgbClr val="147195"/>
        </a:buClr>
        <a:buFont typeface="Arial" charset="0"/>
        <a:buChar char="−"/>
        <a:defRPr kern="1200">
          <a:solidFill>
            <a:srgbClr val="1471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E9EB-F505-4262-B150-B5F6FCCB1C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9A2AFB-AA8E-4414-B9D2-5B9D7D4C153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78AD81-738B-43EA-9128-4325652838D9}" type="datetimeFigureOut">
              <a:rPr lang="en-US" smtClean="0"/>
              <a:pPr/>
              <a:t>3/23/2020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ACE9EB-F505-4262-B150-B5F6FCCB1C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8AD81-738B-43EA-9128-4325652838D9}" type="datetimeFigureOut">
              <a:rPr lang="en-US" smtClean="0"/>
              <a:pPr/>
              <a:t>3/23/2020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E9EB-F505-4262-B150-B5F6FCCB1C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9A2AFB-AA8E-4414-B9D2-5B9D7D4C153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78AD81-738B-43EA-9128-4325652838D9}" type="datetimeFigureOut">
              <a:rPr lang="en-US" smtClean="0"/>
              <a:pPr/>
              <a:t>3/23/2020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ACE9EB-F505-4262-B150-B5F6FCCB1C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04F7E-B90E-47B4-9333-0ABD34AEB517}" type="datetimeFigureOut">
              <a:rPr lang="en-US" smtClean="0"/>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80E2A-A3E7-425A-AFDF-3905AB00DBD1}" type="slidenum">
              <a:rPr lang="en-US" smtClean="0"/>
              <a:t>‹#›</a:t>
            </a:fld>
            <a:endParaRPr lang="en-US"/>
          </a:p>
        </p:txBody>
      </p:sp>
    </p:spTree>
    <p:extLst>
      <p:ext uri="{BB962C8B-B14F-4D97-AF65-F5344CB8AC3E}">
        <p14:creationId xmlns:p14="http://schemas.microsoft.com/office/powerpoint/2010/main" val="267337592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7" r:id="rId12"/>
    <p:sldLayoutId id="2147483811" r:id="rId13"/>
    <p:sldLayoutId id="214748381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sm@pennmedicine.upenn.edu" TargetMode="External"/><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dsm@pennmedicine.upenn.edu" TargetMode="Externa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0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hyperlink" Target="https://www.ncbi.nlm.nih.gov/pubmed/27763996" TargetMode="Externa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07.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jpe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0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hyperlink" Target="https://www.phila.gov/media/20200226121229/Substance-Abuse-Data-Report-02.26.20.pdf" TargetMode="External"/><Relationship Id="rId2" Type="http://schemas.openxmlformats.org/officeDocument/2006/relationships/image" Target="../media/image33.png"/><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81000" y="1676400"/>
            <a:ext cx="8229600" cy="3200400"/>
          </a:xfrm>
          <a:prstGeom prst="rect">
            <a:avLst/>
          </a:prstGeom>
          <a:noFill/>
          <a:ln w="12700" cap="sq">
            <a:noFill/>
            <a:miter lim="800000"/>
            <a:headEnd type="none" w="sm" len="sm"/>
            <a:tailEnd type="none" w="sm" len="sm"/>
          </a:ln>
          <a:effectLst/>
        </p:spPr>
        <p:txBody>
          <a:bodyPr lIns="85342" tIns="42672" rIns="85342" bIns="42672"/>
          <a:lstStyle/>
          <a:p>
            <a:pPr marL="320675" indent="-320675" defTabSz="852488">
              <a:lnSpc>
                <a:spcPct val="90000"/>
              </a:lnSpc>
              <a:buClr>
                <a:schemeClr val="tx1"/>
              </a:buClr>
              <a:buSzPct val="90000"/>
              <a:tabLst>
                <a:tab pos="419100" algn="l"/>
              </a:tabLst>
              <a:defRPr/>
            </a:pPr>
            <a:endParaRPr kumimoji="1" lang="en-US" altLang="en-US" sz="2000" b="1" dirty="0">
              <a:effectLst>
                <a:outerShdw blurRad="38100" dist="38100" dir="2700000" algn="tl">
                  <a:srgbClr val="000000"/>
                </a:outerShdw>
              </a:effectLst>
              <a:latin typeface="Helvetica" pitchFamily="34" charset="0"/>
            </a:endParaRPr>
          </a:p>
          <a:p>
            <a:pPr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marL="320675" indent="-320675"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marL="320675" indent="-320675" defTabSz="852488">
              <a:lnSpc>
                <a:spcPct val="95000"/>
              </a:lnSpc>
              <a:spcBef>
                <a:spcPct val="50000"/>
              </a:spcBef>
              <a:buClr>
                <a:schemeClr val="tx1"/>
              </a:buClr>
              <a:buSzPct val="90000"/>
              <a:tabLst>
                <a:tab pos="419100" algn="l"/>
              </a:tabLst>
              <a:defRPr/>
            </a:pPr>
            <a:endParaRPr kumimoji="1" lang="en-US" altLang="en-US" sz="2000" b="1" dirty="0">
              <a:effectLst>
                <a:outerShdw blurRad="38100" dist="38100" dir="2700000" algn="tl">
                  <a:srgbClr val="000000"/>
                </a:outerShdw>
              </a:effectLst>
              <a:latin typeface="Helvetica" pitchFamily="34" charset="0"/>
            </a:endParaRPr>
          </a:p>
        </p:txBody>
      </p:sp>
      <p:sp>
        <p:nvSpPr>
          <p:cNvPr id="5" name="Rectangle 2"/>
          <p:cNvSpPr txBox="1">
            <a:spLocks noChangeArrowheads="1"/>
          </p:cNvSpPr>
          <p:nvPr/>
        </p:nvSpPr>
        <p:spPr>
          <a:xfrm>
            <a:off x="166175" y="2966026"/>
            <a:ext cx="8659249" cy="1639631"/>
          </a:xfrm>
          <a:prstGeom prst="rect">
            <a:avLst/>
          </a:prstGeom>
        </p:spPr>
        <p:txBody>
          <a:bodyPr/>
          <a:lstStyle>
            <a:lvl1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mj-lt"/>
                <a:ea typeface="+mj-ea"/>
                <a:cs typeface="+mj-cs"/>
              </a:defRPr>
            </a:lvl1pPr>
            <a:lvl2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2pPr>
            <a:lvl3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3pPr>
            <a:lvl4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4pPr>
            <a:lvl5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5pPr>
            <a:lvl6pPr marL="4572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6pPr>
            <a:lvl7pPr marL="9144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7pPr>
            <a:lvl8pPr marL="13716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8pPr>
            <a:lvl9pPr marL="18288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9pPr>
          </a:lstStyle>
          <a:p>
            <a:pPr algn="ctr"/>
            <a:endParaRPr lang="en-US" sz="2400" b="1" dirty="0" smtClean="0">
              <a:solidFill>
                <a:schemeClr val="tx1"/>
              </a:solidFill>
              <a:effectLst/>
              <a:latin typeface="Calibri" pitchFamily="34" charset="0"/>
              <a:cs typeface="Calibri" pitchFamily="34" charset="0"/>
            </a:endParaRPr>
          </a:p>
          <a:p>
            <a:pPr algn="ctr"/>
            <a:r>
              <a:rPr lang="en-US" sz="1800" b="1" dirty="0" smtClean="0">
                <a:solidFill>
                  <a:schemeClr val="tx1"/>
                </a:solidFill>
                <a:effectLst/>
                <a:latin typeface="Calibri" pitchFamily="34" charset="0"/>
                <a:cs typeface="Calibri" pitchFamily="34" charset="0"/>
              </a:rPr>
              <a:t>David Metzger, </a:t>
            </a:r>
            <a:r>
              <a:rPr lang="en-US" sz="1800" b="1" dirty="0" smtClean="0">
                <a:solidFill>
                  <a:schemeClr val="tx1"/>
                </a:solidFill>
                <a:effectLst/>
                <a:latin typeface="Calibri" pitchFamily="34" charset="0"/>
                <a:cs typeface="Calibri" pitchFamily="34" charset="0"/>
              </a:rPr>
              <a:t>PhD</a:t>
            </a:r>
          </a:p>
          <a:p>
            <a:pPr algn="ctr"/>
            <a:r>
              <a:rPr lang="en-US" sz="1800" b="1" dirty="0" smtClean="0">
                <a:solidFill>
                  <a:schemeClr val="tx1"/>
                </a:solidFill>
                <a:effectLst/>
                <a:latin typeface="Calibri" pitchFamily="34" charset="0"/>
                <a:cs typeface="Calibri" pitchFamily="34" charset="0"/>
              </a:rPr>
              <a:t>Cecile Denis, PhD</a:t>
            </a:r>
            <a:endParaRPr lang="en-US" sz="1800" b="1" dirty="0" smtClean="0">
              <a:solidFill>
                <a:schemeClr val="tx1"/>
              </a:solidFill>
              <a:effectLst/>
              <a:latin typeface="Calibri" pitchFamily="34" charset="0"/>
              <a:cs typeface="Calibri" pitchFamily="34" charset="0"/>
            </a:endParaRPr>
          </a:p>
          <a:p>
            <a:pPr algn="ctr"/>
            <a:endParaRPr lang="en-US" sz="2400" b="1" dirty="0">
              <a:solidFill>
                <a:schemeClr val="tx1"/>
              </a:solidFill>
              <a:effectLst/>
              <a:latin typeface="Calibri" pitchFamily="34" charset="0"/>
              <a:cs typeface="Calibri" pitchFamily="34" charset="0"/>
            </a:endParaRPr>
          </a:p>
          <a:p>
            <a:pPr algn="ctr"/>
            <a:r>
              <a:rPr lang="en-US" sz="2000" dirty="0" smtClean="0">
                <a:solidFill>
                  <a:schemeClr val="tx1"/>
                </a:solidFill>
              </a:rPr>
              <a:t> </a:t>
            </a:r>
          </a:p>
        </p:txBody>
      </p:sp>
      <p:sp>
        <p:nvSpPr>
          <p:cNvPr id="6" name="Rectangle 3"/>
          <p:cNvSpPr txBox="1">
            <a:spLocks noChangeArrowheads="1"/>
          </p:cNvSpPr>
          <p:nvPr/>
        </p:nvSpPr>
        <p:spPr>
          <a:xfrm>
            <a:off x="381000" y="5085862"/>
            <a:ext cx="8153400" cy="1772138"/>
          </a:xfrm>
          <a:prstGeom prst="rect">
            <a:avLst/>
          </a:prstGeom>
        </p:spPr>
        <p:txBody>
          <a:bodyPr/>
          <a:lstStyle>
            <a:lvl1pPr marL="320675" indent="-320675" algn="l" defTabSz="852488" rtl="0" eaLnBrk="0" fontAlgn="base" hangingPunct="0">
              <a:spcBef>
                <a:spcPct val="20000"/>
              </a:spcBef>
              <a:spcAft>
                <a:spcPct val="0"/>
              </a:spcAft>
              <a:buClr>
                <a:schemeClr val="accent2"/>
              </a:buClr>
              <a:buSzPct val="80000"/>
              <a:buFont typeface="Wingdings" pitchFamily="2" charset="2"/>
              <a:buChar char="l"/>
              <a:defRPr kumimoji="1" sz="2900" b="1">
                <a:solidFill>
                  <a:schemeClr val="tx1"/>
                </a:solidFill>
                <a:latin typeface="+mn-lt"/>
                <a:ea typeface="+mn-ea"/>
                <a:cs typeface="+mn-cs"/>
              </a:defRPr>
            </a:lvl1pPr>
            <a:lvl2pPr marL="693738" indent="-268288" algn="l" defTabSz="852488" rtl="0" eaLnBrk="0" fontAlgn="base" hangingPunct="0">
              <a:spcBef>
                <a:spcPct val="20000"/>
              </a:spcBef>
              <a:spcAft>
                <a:spcPct val="0"/>
              </a:spcAft>
              <a:buChar char="–"/>
              <a:defRPr kumimoji="1" sz="2500" b="1">
                <a:solidFill>
                  <a:schemeClr val="tx1"/>
                </a:solidFill>
                <a:latin typeface="+mn-lt"/>
              </a:defRPr>
            </a:lvl2pPr>
            <a:lvl3pPr marL="1068388" indent="-215900" algn="l" defTabSz="852488" rtl="0" eaLnBrk="0" fontAlgn="base" hangingPunct="0">
              <a:spcBef>
                <a:spcPct val="20000"/>
              </a:spcBef>
              <a:spcAft>
                <a:spcPct val="0"/>
              </a:spcAft>
              <a:buClr>
                <a:schemeClr val="accent2"/>
              </a:buClr>
              <a:buChar char="•"/>
              <a:defRPr kumimoji="1" sz="2300" b="1">
                <a:solidFill>
                  <a:schemeClr val="tx1"/>
                </a:solidFill>
                <a:latin typeface="+mn-lt"/>
              </a:defRPr>
            </a:lvl3pPr>
            <a:lvl4pPr marL="1493838" indent="-212725" algn="l" defTabSz="852488" rtl="0" eaLnBrk="0" fontAlgn="base" hangingPunct="0">
              <a:spcBef>
                <a:spcPct val="20000"/>
              </a:spcBef>
              <a:spcAft>
                <a:spcPct val="0"/>
              </a:spcAft>
              <a:buChar char="–"/>
              <a:defRPr kumimoji="1" sz="1900" b="1">
                <a:solidFill>
                  <a:schemeClr val="tx1"/>
                </a:solidFill>
                <a:latin typeface="+mn-lt"/>
              </a:defRPr>
            </a:lvl4pPr>
            <a:lvl5pPr marL="19192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5pPr>
            <a:lvl6pPr marL="23764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6pPr>
            <a:lvl7pPr marL="28336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7pPr>
            <a:lvl8pPr marL="32908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8pPr>
            <a:lvl9pPr marL="37480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9pPr>
          </a:lstStyle>
          <a:p>
            <a:pPr marL="0" indent="0" algn="ctr">
              <a:lnSpc>
                <a:spcPct val="90000"/>
              </a:lnSpc>
              <a:buNone/>
            </a:pPr>
            <a:r>
              <a:rPr lang="en-US" sz="1600" dirty="0" smtClean="0"/>
              <a:t>HIV Prevention Research Division</a:t>
            </a:r>
            <a:endParaRPr lang="en-US" sz="5400" dirty="0" smtClean="0"/>
          </a:p>
          <a:p>
            <a:pPr marL="0" indent="0" algn="ctr">
              <a:lnSpc>
                <a:spcPct val="90000"/>
              </a:lnSpc>
              <a:buNone/>
            </a:pPr>
            <a:r>
              <a:rPr lang="en-US" sz="1600" dirty="0" smtClean="0"/>
              <a:t>University of Pennsylvania</a:t>
            </a:r>
          </a:p>
          <a:p>
            <a:pPr marL="0" indent="0" algn="ctr">
              <a:lnSpc>
                <a:spcPct val="90000"/>
              </a:lnSpc>
              <a:buNone/>
            </a:pPr>
            <a:r>
              <a:rPr lang="en-US" sz="1600" dirty="0" smtClean="0"/>
              <a:t>Department of Psychiatry</a:t>
            </a:r>
          </a:p>
          <a:p>
            <a:pPr marL="0" indent="0" algn="ctr">
              <a:lnSpc>
                <a:spcPct val="90000"/>
              </a:lnSpc>
              <a:buNone/>
            </a:pPr>
            <a:r>
              <a:rPr lang="en-US" sz="1600" dirty="0" smtClean="0"/>
              <a:t>3535 Market Street</a:t>
            </a:r>
          </a:p>
          <a:p>
            <a:pPr marL="0" indent="0" algn="ctr">
              <a:lnSpc>
                <a:spcPct val="90000"/>
              </a:lnSpc>
              <a:buNone/>
            </a:pPr>
            <a:r>
              <a:rPr lang="en-US" sz="1600" dirty="0" smtClean="0">
                <a:hlinkClick r:id="rId2"/>
              </a:rPr>
              <a:t>dsm@pennmedicine.upenn.edu</a:t>
            </a:r>
            <a:r>
              <a:rPr lang="en-US" sz="1600" dirty="0" smtClean="0"/>
              <a:t> </a:t>
            </a:r>
            <a:endParaRPr lang="en-US" sz="1200" dirty="0" smtClean="0"/>
          </a:p>
        </p:txBody>
      </p:sp>
      <p:sp>
        <p:nvSpPr>
          <p:cNvPr id="7" name="Rectangle 2"/>
          <p:cNvSpPr>
            <a:spLocks noChangeArrowheads="1"/>
          </p:cNvSpPr>
          <p:nvPr/>
        </p:nvSpPr>
        <p:spPr bwMode="auto">
          <a:xfrm>
            <a:off x="482045" y="1371600"/>
            <a:ext cx="7671355" cy="1143000"/>
          </a:xfrm>
          <a:prstGeom prst="rect">
            <a:avLst/>
          </a:prstGeom>
          <a:noFill/>
          <a:ln w="9525">
            <a:noFill/>
            <a:miter lim="800000"/>
            <a:headEnd/>
            <a:tailEnd/>
          </a:ln>
        </p:spPr>
        <p:txBody>
          <a:bodyPr anchor="ctr"/>
          <a:lstStyle/>
          <a:p>
            <a:pPr marL="868680" marR="0" indent="274320" algn="ctr">
              <a:spcBef>
                <a:spcPts val="0"/>
              </a:spcBef>
              <a:spcAft>
                <a:spcPts val="0"/>
              </a:spcAft>
            </a:pPr>
            <a:r>
              <a:rPr lang="en-US" sz="4000" b="1" dirty="0" smtClean="0">
                <a:latin typeface="Calibri" panose="020F0502020204030204" pitchFamily="34" charset="0"/>
                <a:ea typeface="Calibri" panose="020F0502020204030204" pitchFamily="34" charset="0"/>
                <a:cs typeface="Times New Roman" panose="02020603050405020304" pitchFamily="18" charset="0"/>
              </a:rPr>
              <a:t>The Opioid Epidemic in Philadelphia</a:t>
            </a:r>
            <a:endParaRPr lang="en-US" sz="4000" b="1" dirty="0">
              <a:effectLst/>
              <a:latin typeface="Times New Roman" panose="02020603050405020304" pitchFamily="18" charset="0"/>
              <a:ea typeface="Calibri" panose="020F0502020204030204" pitchFamily="34" charset="0"/>
            </a:endParaRPr>
          </a:p>
        </p:txBody>
      </p:sp>
      <p:sp>
        <p:nvSpPr>
          <p:cNvPr id="8" name="Line 14"/>
          <p:cNvSpPr>
            <a:spLocks noChangeShapeType="1"/>
          </p:cNvSpPr>
          <p:nvPr/>
        </p:nvSpPr>
        <p:spPr bwMode="auto">
          <a:xfrm>
            <a:off x="533400" y="2743200"/>
            <a:ext cx="8077200" cy="0"/>
          </a:xfrm>
          <a:prstGeom prst="line">
            <a:avLst/>
          </a:prstGeom>
          <a:noFill/>
          <a:ln w="28575">
            <a:solidFill>
              <a:srgbClr val="CC0000"/>
            </a:solidFill>
            <a:round/>
            <a:headEnd/>
            <a:tailEnd/>
          </a:ln>
          <a:effectLst/>
        </p:spPr>
        <p:txBody>
          <a:bodyPr/>
          <a:lstStyle/>
          <a:p>
            <a:endParaRPr lang="en-US"/>
          </a:p>
        </p:txBody>
      </p:sp>
    </p:spTree>
    <p:extLst>
      <p:ext uri="{BB962C8B-B14F-4D97-AF65-F5344CB8AC3E}">
        <p14:creationId xmlns:p14="http://schemas.microsoft.com/office/powerpoint/2010/main" val="1833710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81000" y="1676400"/>
            <a:ext cx="8229600" cy="3200400"/>
          </a:xfrm>
          <a:prstGeom prst="rect">
            <a:avLst/>
          </a:prstGeom>
          <a:noFill/>
          <a:ln w="12700" cap="sq">
            <a:noFill/>
            <a:miter lim="800000"/>
            <a:headEnd type="none" w="sm" len="sm"/>
            <a:tailEnd type="none" w="sm" len="sm"/>
          </a:ln>
          <a:effectLst/>
        </p:spPr>
        <p:txBody>
          <a:bodyPr lIns="85342" tIns="42672" rIns="85342" bIns="42672"/>
          <a:lstStyle/>
          <a:p>
            <a:pPr marL="320675" indent="-320675" defTabSz="852488">
              <a:lnSpc>
                <a:spcPct val="90000"/>
              </a:lnSpc>
              <a:buClr>
                <a:schemeClr val="tx1"/>
              </a:buClr>
              <a:buSzPct val="90000"/>
              <a:tabLst>
                <a:tab pos="419100" algn="l"/>
              </a:tabLst>
              <a:defRPr/>
            </a:pPr>
            <a:endParaRPr kumimoji="1" lang="en-US" altLang="en-US" sz="2000" b="1" dirty="0">
              <a:effectLst>
                <a:outerShdw blurRad="38100" dist="38100" dir="2700000" algn="tl">
                  <a:srgbClr val="000000"/>
                </a:outerShdw>
              </a:effectLst>
              <a:latin typeface="Helvetica" pitchFamily="34" charset="0"/>
            </a:endParaRPr>
          </a:p>
          <a:p>
            <a:pPr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marL="320675" indent="-320675" defTabSz="852488">
              <a:lnSpc>
                <a:spcPct val="90000"/>
              </a:lnSpc>
              <a:buClr>
                <a:schemeClr val="tx1"/>
              </a:buClr>
              <a:buSzPct val="90000"/>
              <a:tabLst>
                <a:tab pos="419100" algn="l"/>
              </a:tabLst>
              <a:defRPr/>
            </a:pPr>
            <a:r>
              <a:rPr kumimoji="1" lang="en-US" altLang="en-US" sz="2000" b="1" dirty="0">
                <a:effectLst>
                  <a:outerShdw blurRad="38100" dist="38100" dir="2700000" algn="tl">
                    <a:srgbClr val="000000"/>
                  </a:outerShdw>
                </a:effectLst>
                <a:latin typeface="Helvetica" pitchFamily="34" charset="0"/>
              </a:rPr>
              <a:t/>
            </a:r>
            <a:br>
              <a:rPr kumimoji="1" lang="en-US" altLang="en-US" sz="2000" b="1" dirty="0">
                <a:effectLst>
                  <a:outerShdw blurRad="38100" dist="38100" dir="2700000" algn="tl">
                    <a:srgbClr val="000000"/>
                  </a:outerShdw>
                </a:effectLst>
                <a:latin typeface="Helvetica" pitchFamily="34" charset="0"/>
              </a:rPr>
            </a:br>
            <a:endParaRPr kumimoji="1" lang="en-US" altLang="en-US" sz="2000" b="1" dirty="0">
              <a:effectLst>
                <a:outerShdw blurRad="38100" dist="38100" dir="2700000" algn="tl">
                  <a:srgbClr val="000000"/>
                </a:outerShdw>
              </a:effectLst>
              <a:latin typeface="Helvetica" pitchFamily="34" charset="0"/>
            </a:endParaRPr>
          </a:p>
          <a:p>
            <a:pPr marL="320675" indent="-320675" defTabSz="852488">
              <a:lnSpc>
                <a:spcPct val="95000"/>
              </a:lnSpc>
              <a:spcBef>
                <a:spcPct val="50000"/>
              </a:spcBef>
              <a:buClr>
                <a:schemeClr val="tx1"/>
              </a:buClr>
              <a:buSzPct val="90000"/>
              <a:tabLst>
                <a:tab pos="419100" algn="l"/>
              </a:tabLst>
              <a:defRPr/>
            </a:pPr>
            <a:endParaRPr kumimoji="1" lang="en-US" altLang="en-US" sz="2000" b="1" dirty="0">
              <a:effectLst>
                <a:outerShdw blurRad="38100" dist="38100" dir="2700000" algn="tl">
                  <a:srgbClr val="000000"/>
                </a:outerShdw>
              </a:effectLst>
              <a:latin typeface="Helvetica" pitchFamily="34" charset="0"/>
            </a:endParaRPr>
          </a:p>
        </p:txBody>
      </p:sp>
      <p:sp>
        <p:nvSpPr>
          <p:cNvPr id="5" name="Rectangle 2"/>
          <p:cNvSpPr txBox="1">
            <a:spLocks noChangeArrowheads="1"/>
          </p:cNvSpPr>
          <p:nvPr/>
        </p:nvSpPr>
        <p:spPr>
          <a:xfrm>
            <a:off x="166175" y="2966026"/>
            <a:ext cx="8659249" cy="1639631"/>
          </a:xfrm>
          <a:prstGeom prst="rect">
            <a:avLst/>
          </a:prstGeom>
        </p:spPr>
        <p:txBody>
          <a:bodyPr/>
          <a:lstStyle>
            <a:lvl1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mj-lt"/>
                <a:ea typeface="+mj-ea"/>
                <a:cs typeface="+mj-cs"/>
              </a:defRPr>
            </a:lvl1pPr>
            <a:lvl2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2pPr>
            <a:lvl3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3pPr>
            <a:lvl4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4pPr>
            <a:lvl5pPr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5pPr>
            <a:lvl6pPr marL="4572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6pPr>
            <a:lvl7pPr marL="9144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7pPr>
            <a:lvl8pPr marL="13716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8pPr>
            <a:lvl9pPr marL="1828800" algn="l" defTabSz="852488" rtl="0" eaLnBrk="0" fontAlgn="base" hangingPunct="0">
              <a:spcBef>
                <a:spcPct val="0"/>
              </a:spcBef>
              <a:spcAft>
                <a:spcPct val="0"/>
              </a:spcAft>
              <a:defRPr kumimoji="1" sz="4100">
                <a:solidFill>
                  <a:schemeClr val="tx2"/>
                </a:solidFill>
                <a:effectLst>
                  <a:outerShdw blurRad="38100" dist="38100" dir="2700000" algn="tl">
                    <a:srgbClr val="000000"/>
                  </a:outerShdw>
                </a:effectLst>
                <a:latin typeface="Times New Roman" pitchFamily="18" charset="0"/>
              </a:defRPr>
            </a:lvl9pPr>
          </a:lstStyle>
          <a:p>
            <a:pPr algn="ctr"/>
            <a:endParaRPr lang="en-US" sz="2400" b="1" dirty="0" smtClean="0">
              <a:solidFill>
                <a:schemeClr val="tx1"/>
              </a:solidFill>
              <a:effectLst/>
              <a:latin typeface="Calibri" pitchFamily="34" charset="0"/>
              <a:cs typeface="Calibri" pitchFamily="34" charset="0"/>
            </a:endParaRPr>
          </a:p>
          <a:p>
            <a:pPr algn="ctr"/>
            <a:r>
              <a:rPr lang="en-US" sz="2400" b="1" dirty="0" smtClean="0">
                <a:solidFill>
                  <a:schemeClr val="tx1"/>
                </a:solidFill>
                <a:effectLst/>
                <a:latin typeface="Calibri" pitchFamily="34" charset="0"/>
                <a:cs typeface="Calibri" pitchFamily="34" charset="0"/>
              </a:rPr>
              <a:t>David Metzger, PhD</a:t>
            </a:r>
          </a:p>
          <a:p>
            <a:pPr algn="ctr"/>
            <a:r>
              <a:rPr lang="en-US" sz="2400" b="1" dirty="0" smtClean="0">
                <a:solidFill>
                  <a:schemeClr val="tx1"/>
                </a:solidFill>
                <a:effectLst/>
                <a:latin typeface="Calibri" pitchFamily="34" charset="0"/>
                <a:cs typeface="Calibri" pitchFamily="34" charset="0"/>
              </a:rPr>
              <a:t>Cecile Denis</a:t>
            </a:r>
            <a:r>
              <a:rPr lang="en-US" sz="2400" b="1" smtClean="0">
                <a:solidFill>
                  <a:schemeClr val="tx1"/>
                </a:solidFill>
                <a:effectLst/>
                <a:latin typeface="Calibri" pitchFamily="34" charset="0"/>
                <a:cs typeface="Calibri" pitchFamily="34" charset="0"/>
              </a:rPr>
              <a:t>, PhD</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p>
        </p:txBody>
      </p:sp>
      <p:sp>
        <p:nvSpPr>
          <p:cNvPr id="6" name="Rectangle 3"/>
          <p:cNvSpPr txBox="1">
            <a:spLocks noChangeArrowheads="1"/>
          </p:cNvSpPr>
          <p:nvPr/>
        </p:nvSpPr>
        <p:spPr>
          <a:xfrm>
            <a:off x="482045" y="4573140"/>
            <a:ext cx="8153400" cy="1772138"/>
          </a:xfrm>
          <a:prstGeom prst="rect">
            <a:avLst/>
          </a:prstGeom>
        </p:spPr>
        <p:txBody>
          <a:bodyPr/>
          <a:lstStyle>
            <a:lvl1pPr marL="320675" indent="-320675" algn="l" defTabSz="852488" rtl="0" eaLnBrk="0" fontAlgn="base" hangingPunct="0">
              <a:spcBef>
                <a:spcPct val="20000"/>
              </a:spcBef>
              <a:spcAft>
                <a:spcPct val="0"/>
              </a:spcAft>
              <a:buClr>
                <a:schemeClr val="accent2"/>
              </a:buClr>
              <a:buSzPct val="80000"/>
              <a:buFont typeface="Wingdings" pitchFamily="2" charset="2"/>
              <a:buChar char="l"/>
              <a:defRPr kumimoji="1" sz="2900" b="1">
                <a:solidFill>
                  <a:schemeClr val="tx1"/>
                </a:solidFill>
                <a:latin typeface="+mn-lt"/>
                <a:ea typeface="+mn-ea"/>
                <a:cs typeface="+mn-cs"/>
              </a:defRPr>
            </a:lvl1pPr>
            <a:lvl2pPr marL="693738" indent="-268288" algn="l" defTabSz="852488" rtl="0" eaLnBrk="0" fontAlgn="base" hangingPunct="0">
              <a:spcBef>
                <a:spcPct val="20000"/>
              </a:spcBef>
              <a:spcAft>
                <a:spcPct val="0"/>
              </a:spcAft>
              <a:buChar char="–"/>
              <a:defRPr kumimoji="1" sz="2500" b="1">
                <a:solidFill>
                  <a:schemeClr val="tx1"/>
                </a:solidFill>
                <a:latin typeface="+mn-lt"/>
              </a:defRPr>
            </a:lvl2pPr>
            <a:lvl3pPr marL="1068388" indent="-215900" algn="l" defTabSz="852488" rtl="0" eaLnBrk="0" fontAlgn="base" hangingPunct="0">
              <a:spcBef>
                <a:spcPct val="20000"/>
              </a:spcBef>
              <a:spcAft>
                <a:spcPct val="0"/>
              </a:spcAft>
              <a:buClr>
                <a:schemeClr val="accent2"/>
              </a:buClr>
              <a:buChar char="•"/>
              <a:defRPr kumimoji="1" sz="2300" b="1">
                <a:solidFill>
                  <a:schemeClr val="tx1"/>
                </a:solidFill>
                <a:latin typeface="+mn-lt"/>
              </a:defRPr>
            </a:lvl3pPr>
            <a:lvl4pPr marL="1493838" indent="-212725" algn="l" defTabSz="852488" rtl="0" eaLnBrk="0" fontAlgn="base" hangingPunct="0">
              <a:spcBef>
                <a:spcPct val="20000"/>
              </a:spcBef>
              <a:spcAft>
                <a:spcPct val="0"/>
              </a:spcAft>
              <a:buChar char="–"/>
              <a:defRPr kumimoji="1" sz="1900" b="1">
                <a:solidFill>
                  <a:schemeClr val="tx1"/>
                </a:solidFill>
                <a:latin typeface="+mn-lt"/>
              </a:defRPr>
            </a:lvl4pPr>
            <a:lvl5pPr marL="19192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5pPr>
            <a:lvl6pPr marL="23764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6pPr>
            <a:lvl7pPr marL="28336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7pPr>
            <a:lvl8pPr marL="32908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8pPr>
            <a:lvl9pPr marL="3748088" indent="-212725" algn="l" defTabSz="852488" rtl="0" eaLnBrk="0" fontAlgn="base" hangingPunct="0">
              <a:spcBef>
                <a:spcPct val="20000"/>
              </a:spcBef>
              <a:spcAft>
                <a:spcPct val="0"/>
              </a:spcAft>
              <a:buClr>
                <a:schemeClr val="accent2"/>
              </a:buClr>
              <a:buChar char="•"/>
              <a:defRPr kumimoji="1" sz="1900" b="1">
                <a:solidFill>
                  <a:schemeClr val="tx1"/>
                </a:solidFill>
                <a:latin typeface="+mn-lt"/>
              </a:defRPr>
            </a:lvl9pPr>
          </a:lstStyle>
          <a:p>
            <a:pPr marL="0" indent="0" algn="ctr">
              <a:lnSpc>
                <a:spcPct val="90000"/>
              </a:lnSpc>
              <a:buNone/>
            </a:pPr>
            <a:endParaRPr lang="en-US" sz="500" dirty="0" smtClean="0"/>
          </a:p>
          <a:p>
            <a:pPr marL="0" indent="0" algn="ctr">
              <a:lnSpc>
                <a:spcPct val="90000"/>
              </a:lnSpc>
              <a:buNone/>
            </a:pPr>
            <a:r>
              <a:rPr lang="en-US" sz="1600" dirty="0" smtClean="0"/>
              <a:t>Penn Mental Health AIDS Research Center</a:t>
            </a:r>
          </a:p>
          <a:p>
            <a:pPr marL="0" indent="0" algn="ctr">
              <a:lnSpc>
                <a:spcPct val="90000"/>
              </a:lnSpc>
              <a:buNone/>
            </a:pPr>
            <a:r>
              <a:rPr lang="en-US" sz="1600" dirty="0" smtClean="0"/>
              <a:t>University of Pennsylvania</a:t>
            </a:r>
          </a:p>
          <a:p>
            <a:pPr marL="0" indent="0" algn="ctr">
              <a:lnSpc>
                <a:spcPct val="90000"/>
              </a:lnSpc>
              <a:buNone/>
            </a:pPr>
            <a:r>
              <a:rPr lang="en-US" sz="1600" dirty="0" smtClean="0"/>
              <a:t>Department of Psychiatry</a:t>
            </a:r>
          </a:p>
          <a:p>
            <a:pPr marL="0" indent="0" algn="ctr">
              <a:lnSpc>
                <a:spcPct val="90000"/>
              </a:lnSpc>
              <a:buNone/>
            </a:pPr>
            <a:r>
              <a:rPr lang="en-US" sz="1600" dirty="0" smtClean="0"/>
              <a:t>3535 Market Street</a:t>
            </a:r>
          </a:p>
          <a:p>
            <a:pPr marL="0" indent="0" algn="ctr">
              <a:lnSpc>
                <a:spcPct val="90000"/>
              </a:lnSpc>
              <a:buNone/>
            </a:pPr>
            <a:r>
              <a:rPr lang="en-US" sz="1600" dirty="0" smtClean="0">
                <a:hlinkClick r:id="rId2"/>
              </a:rPr>
              <a:t>dsm@pennmedicine.upenn.edu</a:t>
            </a:r>
            <a:r>
              <a:rPr lang="en-US" sz="1600" dirty="0" smtClean="0"/>
              <a:t> </a:t>
            </a:r>
            <a:endParaRPr lang="en-US" sz="1200" dirty="0" smtClean="0"/>
          </a:p>
        </p:txBody>
      </p:sp>
      <p:sp>
        <p:nvSpPr>
          <p:cNvPr id="7" name="Rectangle 2"/>
          <p:cNvSpPr>
            <a:spLocks noChangeArrowheads="1"/>
          </p:cNvSpPr>
          <p:nvPr/>
        </p:nvSpPr>
        <p:spPr bwMode="auto">
          <a:xfrm>
            <a:off x="482045" y="1371600"/>
            <a:ext cx="7671355" cy="1143000"/>
          </a:xfrm>
          <a:prstGeom prst="rect">
            <a:avLst/>
          </a:prstGeom>
          <a:noFill/>
          <a:ln w="9525">
            <a:noFill/>
            <a:miter lim="800000"/>
            <a:headEnd/>
            <a:tailEnd/>
          </a:ln>
        </p:spPr>
        <p:txBody>
          <a:bodyPr anchor="ctr"/>
          <a:lstStyle/>
          <a:p>
            <a:pPr marL="868680" marR="0" indent="274320" algn="ctr">
              <a:spcBef>
                <a:spcPts val="0"/>
              </a:spcBef>
              <a:spcAft>
                <a:spcPts val="0"/>
              </a:spcAft>
            </a:pPr>
            <a:r>
              <a:rPr lang="en-US" sz="4000" b="1" dirty="0" smtClean="0">
                <a:latin typeface="Calibri" panose="020F0502020204030204" pitchFamily="34" charset="0"/>
                <a:ea typeface="Calibri" panose="020F0502020204030204" pitchFamily="34" charset="0"/>
                <a:cs typeface="Times New Roman" panose="02020603050405020304" pitchFamily="18" charset="0"/>
              </a:rPr>
              <a:t>Opioid </a:t>
            </a:r>
            <a:r>
              <a:rPr lang="en-US" sz="4000" b="1" dirty="0">
                <a:latin typeface="Calibri" panose="020F0502020204030204" pitchFamily="34" charset="0"/>
                <a:ea typeface="Calibri" panose="020F0502020204030204" pitchFamily="34" charset="0"/>
                <a:cs typeface="Times New Roman" panose="02020603050405020304" pitchFamily="18" charset="0"/>
              </a:rPr>
              <a:t>Use Disorder in Philadelphia</a:t>
            </a:r>
            <a:endParaRPr lang="en-US" sz="4000" b="1" dirty="0">
              <a:effectLst/>
              <a:latin typeface="Times New Roman" panose="02020603050405020304" pitchFamily="18" charset="0"/>
              <a:ea typeface="Calibri" panose="020F0502020204030204" pitchFamily="34" charset="0"/>
            </a:endParaRPr>
          </a:p>
        </p:txBody>
      </p:sp>
      <p:sp>
        <p:nvSpPr>
          <p:cNvPr id="8" name="Line 14"/>
          <p:cNvSpPr>
            <a:spLocks noChangeShapeType="1"/>
          </p:cNvSpPr>
          <p:nvPr/>
        </p:nvSpPr>
        <p:spPr bwMode="auto">
          <a:xfrm>
            <a:off x="482045" y="2927926"/>
            <a:ext cx="8077200" cy="0"/>
          </a:xfrm>
          <a:prstGeom prst="line">
            <a:avLst/>
          </a:prstGeom>
          <a:noFill/>
          <a:ln w="28575">
            <a:solidFill>
              <a:srgbClr val="CC0000"/>
            </a:solidFill>
            <a:round/>
            <a:headEnd/>
            <a:tailEnd/>
          </a:ln>
          <a:effectLst/>
        </p:spPr>
        <p:txBody>
          <a:bodyPr/>
          <a:lstStyle/>
          <a:p>
            <a:endParaRPr lang="en-US"/>
          </a:p>
        </p:txBody>
      </p:sp>
      <p:pic>
        <p:nvPicPr>
          <p:cNvPr id="2" name="Picture 1"/>
          <p:cNvPicPr>
            <a:picLocks noChangeAspect="1"/>
          </p:cNvPicPr>
          <p:nvPr/>
        </p:nvPicPr>
        <p:blipFill>
          <a:blip r:embed="rId3"/>
          <a:stretch>
            <a:fillRect/>
          </a:stretch>
        </p:blipFill>
        <p:spPr>
          <a:xfrm>
            <a:off x="23812" y="319087"/>
            <a:ext cx="9096375" cy="6219825"/>
          </a:xfrm>
          <a:prstGeom prst="rect">
            <a:avLst/>
          </a:prstGeom>
        </p:spPr>
      </p:pic>
      <p:sp>
        <p:nvSpPr>
          <p:cNvPr id="4" name="TextBox 3"/>
          <p:cNvSpPr txBox="1"/>
          <p:nvPr/>
        </p:nvSpPr>
        <p:spPr>
          <a:xfrm>
            <a:off x="7703599" y="2472918"/>
            <a:ext cx="1016000" cy="276999"/>
          </a:xfrm>
          <a:prstGeom prst="rect">
            <a:avLst/>
          </a:prstGeom>
          <a:noFill/>
        </p:spPr>
        <p:txBody>
          <a:bodyPr wrap="square" rtlCol="0">
            <a:spAutoFit/>
          </a:bodyPr>
          <a:lstStyle/>
          <a:p>
            <a:r>
              <a:rPr lang="en-US" sz="1200" b="1" dirty="0" smtClean="0">
                <a:latin typeface="+mn-lt"/>
              </a:rPr>
              <a:t>1,116 deaths</a:t>
            </a:r>
            <a:endParaRPr lang="en-US" sz="1200" b="1" dirty="0">
              <a:latin typeface="+mn-lt"/>
            </a:endParaRPr>
          </a:p>
        </p:txBody>
      </p:sp>
    </p:spTree>
    <p:extLst>
      <p:ext uri="{BB962C8B-B14F-4D97-AF65-F5344CB8AC3E}">
        <p14:creationId xmlns:p14="http://schemas.microsoft.com/office/powerpoint/2010/main" val="3966775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20765"/>
          </a:xfrm>
          <a:prstGeom prst="rect">
            <a:avLst/>
          </a:prstGeom>
        </p:spPr>
      </p:pic>
      <p:sp>
        <p:nvSpPr>
          <p:cNvPr id="4" name="TextBox 3"/>
          <p:cNvSpPr txBox="1"/>
          <p:nvPr/>
        </p:nvSpPr>
        <p:spPr>
          <a:xfrm>
            <a:off x="762000" y="990600"/>
            <a:ext cx="4038600" cy="461665"/>
          </a:xfrm>
          <a:prstGeom prst="rect">
            <a:avLst/>
          </a:prstGeom>
          <a:noFill/>
        </p:spPr>
        <p:txBody>
          <a:bodyPr wrap="square" rtlCol="0">
            <a:spAutoFit/>
          </a:bodyPr>
          <a:lstStyle/>
          <a:p>
            <a:r>
              <a:rPr lang="en-US" b="1" dirty="0" smtClean="0">
                <a:latin typeface="+mn-lt"/>
              </a:rPr>
              <a:t>993 fatal opioid overdoses</a:t>
            </a:r>
            <a:endParaRPr lang="en-US" b="1" dirty="0">
              <a:latin typeface="+mn-lt"/>
            </a:endParaRPr>
          </a:p>
        </p:txBody>
      </p:sp>
      <p:sp>
        <p:nvSpPr>
          <p:cNvPr id="5" name="TextBox 4"/>
          <p:cNvSpPr txBox="1"/>
          <p:nvPr/>
        </p:nvSpPr>
        <p:spPr>
          <a:xfrm>
            <a:off x="609600" y="2743200"/>
            <a:ext cx="3962400" cy="1569660"/>
          </a:xfrm>
          <a:prstGeom prst="rect">
            <a:avLst/>
          </a:prstGeom>
          <a:noFill/>
        </p:spPr>
        <p:txBody>
          <a:bodyPr wrap="square" rtlCol="0">
            <a:spAutoFit/>
          </a:bodyPr>
          <a:lstStyle/>
          <a:p>
            <a:r>
              <a:rPr lang="en-US" b="1" dirty="0" smtClean="0">
                <a:solidFill>
                  <a:schemeClr val="bg1"/>
                </a:solidFill>
                <a:latin typeface="+mn-lt"/>
              </a:rPr>
              <a:t>Opioid </a:t>
            </a:r>
            <a:r>
              <a:rPr lang="en-US" b="1" dirty="0">
                <a:solidFill>
                  <a:schemeClr val="bg1"/>
                </a:solidFill>
                <a:latin typeface="+mn-lt"/>
              </a:rPr>
              <a:t>U</a:t>
            </a:r>
            <a:r>
              <a:rPr lang="en-US" b="1" dirty="0" smtClean="0">
                <a:solidFill>
                  <a:schemeClr val="bg1"/>
                </a:solidFill>
                <a:latin typeface="+mn-lt"/>
              </a:rPr>
              <a:t>se Disorder</a:t>
            </a:r>
          </a:p>
          <a:p>
            <a:pPr lvl="0"/>
            <a:r>
              <a:rPr lang="en-US" b="1" dirty="0">
                <a:solidFill>
                  <a:prstClr val="white"/>
                </a:solidFill>
                <a:latin typeface="Calibri"/>
              </a:rPr>
              <a:t>in </a:t>
            </a:r>
            <a:r>
              <a:rPr lang="en-US" b="1" dirty="0" smtClean="0">
                <a:solidFill>
                  <a:prstClr val="white"/>
                </a:solidFill>
                <a:latin typeface="Calibri"/>
              </a:rPr>
              <a:t>Philadelphia:</a:t>
            </a:r>
            <a:r>
              <a:rPr lang="en-US" b="1" dirty="0" smtClean="0">
                <a:solidFill>
                  <a:schemeClr val="bg1"/>
                </a:solidFill>
                <a:latin typeface="+mn-lt"/>
              </a:rPr>
              <a:t> </a:t>
            </a:r>
          </a:p>
          <a:p>
            <a:pPr lvl="0"/>
            <a:r>
              <a:rPr lang="en-US" b="1" dirty="0">
                <a:solidFill>
                  <a:schemeClr val="bg1"/>
                </a:solidFill>
                <a:latin typeface="+mn-lt"/>
              </a:rPr>
              <a:t> </a:t>
            </a:r>
            <a:r>
              <a:rPr lang="en-US" b="1" dirty="0" smtClean="0">
                <a:solidFill>
                  <a:schemeClr val="bg1"/>
                </a:solidFill>
                <a:latin typeface="+mn-lt"/>
              </a:rPr>
              <a:t>  120,000 (est.)</a:t>
            </a:r>
          </a:p>
          <a:p>
            <a:endParaRPr lang="en-US" b="1" dirty="0">
              <a:solidFill>
                <a:schemeClr val="bg1"/>
              </a:solidFill>
              <a:latin typeface="+mn-lt"/>
            </a:endParaRPr>
          </a:p>
        </p:txBody>
      </p:sp>
    </p:spTree>
    <p:extLst>
      <p:ext uri="{BB962C8B-B14F-4D97-AF65-F5344CB8AC3E}">
        <p14:creationId xmlns:p14="http://schemas.microsoft.com/office/powerpoint/2010/main" val="91835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0863" y="4109140"/>
            <a:ext cx="183062" cy="796942"/>
          </a:xfrm>
          <a:prstGeom prst="rect">
            <a:avLst/>
          </a:prstGeom>
          <a:blipFill>
            <a:blip r:embed="rId2" cstate="print"/>
            <a:stretch>
              <a:fillRect/>
            </a:stretch>
          </a:blipFill>
        </p:spPr>
        <p:txBody>
          <a:bodyPr wrap="square" lIns="0" tIns="0" rIns="0" bIns="0" rtlCol="0"/>
          <a:lstStyle/>
          <a:p>
            <a:endParaRPr sz="1800"/>
          </a:p>
        </p:txBody>
      </p:sp>
      <p:sp>
        <p:nvSpPr>
          <p:cNvPr id="3" name="object 3"/>
          <p:cNvSpPr/>
          <p:nvPr/>
        </p:nvSpPr>
        <p:spPr>
          <a:xfrm>
            <a:off x="3377510" y="3587005"/>
            <a:ext cx="183062" cy="1319077"/>
          </a:xfrm>
          <a:prstGeom prst="rect">
            <a:avLst/>
          </a:prstGeom>
          <a:blipFill>
            <a:blip r:embed="rId3" cstate="print"/>
            <a:stretch>
              <a:fillRect/>
            </a:stretch>
          </a:blipFill>
        </p:spPr>
        <p:txBody>
          <a:bodyPr wrap="square" lIns="0" tIns="0" rIns="0" bIns="0" rtlCol="0"/>
          <a:lstStyle/>
          <a:p>
            <a:endParaRPr sz="1800"/>
          </a:p>
        </p:txBody>
      </p:sp>
      <p:sp>
        <p:nvSpPr>
          <p:cNvPr id="4" name="object 4"/>
          <p:cNvSpPr/>
          <p:nvPr/>
        </p:nvSpPr>
        <p:spPr>
          <a:xfrm>
            <a:off x="3954158" y="3339679"/>
            <a:ext cx="183062" cy="1566403"/>
          </a:xfrm>
          <a:prstGeom prst="rect">
            <a:avLst/>
          </a:prstGeom>
          <a:blipFill>
            <a:blip r:embed="rId4" cstate="print"/>
            <a:stretch>
              <a:fillRect/>
            </a:stretch>
          </a:blipFill>
        </p:spPr>
        <p:txBody>
          <a:bodyPr wrap="square" lIns="0" tIns="0" rIns="0" bIns="0" rtlCol="0"/>
          <a:lstStyle/>
          <a:p>
            <a:endParaRPr sz="1800"/>
          </a:p>
        </p:txBody>
      </p:sp>
      <p:sp>
        <p:nvSpPr>
          <p:cNvPr id="5" name="object 5"/>
          <p:cNvSpPr/>
          <p:nvPr/>
        </p:nvSpPr>
        <p:spPr>
          <a:xfrm>
            <a:off x="4530807" y="3055711"/>
            <a:ext cx="183062" cy="1850371"/>
          </a:xfrm>
          <a:prstGeom prst="rect">
            <a:avLst/>
          </a:prstGeom>
          <a:blipFill>
            <a:blip r:embed="rId5" cstate="print"/>
            <a:stretch>
              <a:fillRect/>
            </a:stretch>
          </a:blipFill>
        </p:spPr>
        <p:txBody>
          <a:bodyPr wrap="square" lIns="0" tIns="0" rIns="0" bIns="0" rtlCol="0"/>
          <a:lstStyle/>
          <a:p>
            <a:endParaRPr sz="1800"/>
          </a:p>
        </p:txBody>
      </p:sp>
      <p:sp>
        <p:nvSpPr>
          <p:cNvPr id="6" name="object 6"/>
          <p:cNvSpPr/>
          <p:nvPr/>
        </p:nvSpPr>
        <p:spPr>
          <a:xfrm>
            <a:off x="5537652" y="2735103"/>
            <a:ext cx="2974772" cy="2216782"/>
          </a:xfrm>
          <a:prstGeom prst="rect">
            <a:avLst/>
          </a:prstGeom>
          <a:blipFill>
            <a:blip r:embed="rId6" cstate="print"/>
            <a:stretch>
              <a:fillRect/>
            </a:stretch>
          </a:blipFill>
        </p:spPr>
        <p:txBody>
          <a:bodyPr wrap="square" lIns="0" tIns="0" rIns="0" bIns="0" rtlCol="0"/>
          <a:lstStyle/>
          <a:p>
            <a:endParaRPr sz="1800"/>
          </a:p>
        </p:txBody>
      </p:sp>
      <p:sp>
        <p:nvSpPr>
          <p:cNvPr id="7" name="object 7"/>
          <p:cNvSpPr/>
          <p:nvPr/>
        </p:nvSpPr>
        <p:spPr>
          <a:xfrm>
            <a:off x="5546805" y="2700752"/>
            <a:ext cx="0" cy="2308384"/>
          </a:xfrm>
          <a:custGeom>
            <a:avLst/>
            <a:gdLst/>
            <a:ahLst/>
            <a:cxnLst/>
            <a:rect l="l" t="t" r="r" b="b"/>
            <a:pathLst>
              <a:path h="3077845">
                <a:moveTo>
                  <a:pt x="0" y="3077846"/>
                </a:moveTo>
                <a:lnTo>
                  <a:pt x="0" y="0"/>
                </a:lnTo>
              </a:path>
            </a:pathLst>
          </a:custGeom>
          <a:ln w="9153">
            <a:solidFill>
              <a:srgbClr val="000000"/>
            </a:solidFill>
          </a:ln>
        </p:spPr>
        <p:txBody>
          <a:bodyPr wrap="square" lIns="0" tIns="0" rIns="0" bIns="0" rtlCol="0"/>
          <a:lstStyle/>
          <a:p>
            <a:endParaRPr sz="1800"/>
          </a:p>
        </p:txBody>
      </p:sp>
      <p:sp>
        <p:nvSpPr>
          <p:cNvPr id="8" name="object 8"/>
          <p:cNvSpPr txBox="1"/>
          <p:nvPr/>
        </p:nvSpPr>
        <p:spPr>
          <a:xfrm>
            <a:off x="331543" y="1383219"/>
            <a:ext cx="7714298" cy="437139"/>
          </a:xfrm>
          <a:prstGeom prst="rect">
            <a:avLst/>
          </a:prstGeom>
        </p:spPr>
        <p:txBody>
          <a:bodyPr vert="horz" wrap="square" lIns="0" tIns="10001" rIns="0" bIns="0" rtlCol="0">
            <a:spAutoFit/>
          </a:bodyPr>
          <a:lstStyle/>
          <a:p>
            <a:pPr marL="9525">
              <a:spcBef>
                <a:spcPts val="79"/>
              </a:spcBef>
            </a:pPr>
            <a:r>
              <a:rPr sz="2700" spc="83" dirty="0">
                <a:solidFill>
                  <a:srgbClr val="010101"/>
                </a:solidFill>
                <a:latin typeface="Arial"/>
                <a:cs typeface="Arial"/>
              </a:rPr>
              <a:t>Increasing </a:t>
            </a:r>
            <a:r>
              <a:rPr sz="2700" spc="131" dirty="0">
                <a:solidFill>
                  <a:srgbClr val="010101"/>
                </a:solidFill>
                <a:latin typeface="Arial"/>
                <a:cs typeface="Arial"/>
              </a:rPr>
              <a:t>hepatitis </a:t>
            </a:r>
            <a:r>
              <a:rPr sz="2775" spc="-300" dirty="0">
                <a:solidFill>
                  <a:srgbClr val="010101"/>
                </a:solidFill>
                <a:latin typeface="Arial"/>
                <a:cs typeface="Arial"/>
              </a:rPr>
              <a:t>C </a:t>
            </a:r>
            <a:r>
              <a:rPr lang="en-US" sz="2775" spc="-300" dirty="0" smtClean="0">
                <a:solidFill>
                  <a:srgbClr val="010101"/>
                </a:solidFill>
                <a:latin typeface="Arial"/>
                <a:cs typeface="Arial"/>
              </a:rPr>
              <a:t> </a:t>
            </a:r>
            <a:r>
              <a:rPr sz="2700" spc="101" dirty="0" smtClean="0">
                <a:solidFill>
                  <a:srgbClr val="010101"/>
                </a:solidFill>
                <a:latin typeface="Arial"/>
                <a:cs typeface="Arial"/>
              </a:rPr>
              <a:t>and </a:t>
            </a:r>
            <a:r>
              <a:rPr sz="2700" spc="116" dirty="0">
                <a:solidFill>
                  <a:srgbClr val="010101"/>
                </a:solidFill>
                <a:latin typeface="Arial"/>
                <a:cs typeface="Arial"/>
              </a:rPr>
              <a:t>endocarditis </a:t>
            </a:r>
            <a:r>
              <a:rPr sz="2700" spc="-86" dirty="0">
                <a:solidFill>
                  <a:srgbClr val="010101"/>
                </a:solidFill>
                <a:latin typeface="Arial"/>
                <a:cs typeface="Arial"/>
              </a:rPr>
              <a:t>as</a:t>
            </a:r>
            <a:r>
              <a:rPr sz="2700" spc="510" dirty="0">
                <a:solidFill>
                  <a:srgbClr val="010101"/>
                </a:solidFill>
                <a:latin typeface="Arial"/>
                <a:cs typeface="Arial"/>
              </a:rPr>
              <a:t> </a:t>
            </a:r>
            <a:r>
              <a:rPr sz="2700" spc="113" dirty="0">
                <a:solidFill>
                  <a:srgbClr val="010101"/>
                </a:solidFill>
                <a:latin typeface="Arial"/>
                <a:cs typeface="Arial"/>
              </a:rPr>
              <a:t>well</a:t>
            </a:r>
            <a:endParaRPr sz="2700" dirty="0">
              <a:latin typeface="Arial"/>
              <a:cs typeface="Arial"/>
            </a:endParaRPr>
          </a:p>
        </p:txBody>
      </p:sp>
      <p:sp>
        <p:nvSpPr>
          <p:cNvPr id="9" name="object 9"/>
          <p:cNvSpPr txBox="1"/>
          <p:nvPr/>
        </p:nvSpPr>
        <p:spPr>
          <a:xfrm>
            <a:off x="885195" y="2564700"/>
            <a:ext cx="3503771" cy="165495"/>
          </a:xfrm>
          <a:prstGeom prst="rect">
            <a:avLst/>
          </a:prstGeom>
        </p:spPr>
        <p:txBody>
          <a:bodyPr vert="horz" wrap="square" lIns="0" tIns="9525" rIns="0" bIns="0" rtlCol="0">
            <a:spAutoFit/>
          </a:bodyPr>
          <a:lstStyle/>
          <a:p>
            <a:pPr marL="9525">
              <a:spcBef>
                <a:spcPts val="75"/>
              </a:spcBef>
            </a:pPr>
            <a:r>
              <a:rPr sz="1013" b="1" spc="-4" dirty="0">
                <a:solidFill>
                  <a:srgbClr val="010101"/>
                </a:solidFill>
                <a:latin typeface="Arial"/>
                <a:cs typeface="Arial"/>
              </a:rPr>
              <a:t>Acute </a:t>
            </a:r>
            <a:r>
              <a:rPr sz="1013" b="1" spc="-45" dirty="0">
                <a:solidFill>
                  <a:srgbClr val="010101"/>
                </a:solidFill>
                <a:latin typeface="Arial"/>
                <a:cs typeface="Arial"/>
              </a:rPr>
              <a:t>cases </a:t>
            </a:r>
            <a:r>
              <a:rPr sz="1013" b="1" spc="23" dirty="0">
                <a:solidFill>
                  <a:srgbClr val="010101"/>
                </a:solidFill>
                <a:latin typeface="Arial"/>
                <a:cs typeface="Arial"/>
              </a:rPr>
              <a:t>of </a:t>
            </a:r>
            <a:r>
              <a:rPr sz="1013" b="1" spc="15" dirty="0">
                <a:solidFill>
                  <a:srgbClr val="010101"/>
                </a:solidFill>
                <a:latin typeface="Arial"/>
                <a:cs typeface="Arial"/>
              </a:rPr>
              <a:t>hepatitis </a:t>
            </a:r>
            <a:r>
              <a:rPr sz="1013" b="1" spc="-83" dirty="0">
                <a:solidFill>
                  <a:srgbClr val="131311"/>
                </a:solidFill>
                <a:latin typeface="Arial"/>
                <a:cs typeface="Arial"/>
              </a:rPr>
              <a:t>C </a:t>
            </a:r>
            <a:r>
              <a:rPr sz="1013" b="1" spc="15" dirty="0">
                <a:solidFill>
                  <a:srgbClr val="131311"/>
                </a:solidFill>
                <a:latin typeface="Arial"/>
                <a:cs typeface="Arial"/>
              </a:rPr>
              <a:t>reported </a:t>
            </a:r>
            <a:r>
              <a:rPr sz="1013" b="1" spc="41" dirty="0">
                <a:solidFill>
                  <a:srgbClr val="010101"/>
                </a:solidFill>
                <a:latin typeface="Arial"/>
                <a:cs typeface="Arial"/>
              </a:rPr>
              <a:t>to </a:t>
            </a:r>
            <a:r>
              <a:rPr sz="1013" b="1" spc="-11" dirty="0">
                <a:solidFill>
                  <a:srgbClr val="010101"/>
                </a:solidFill>
                <a:latin typeface="Arial"/>
                <a:cs typeface="Arial"/>
              </a:rPr>
              <a:t>PDPH,</a:t>
            </a:r>
            <a:r>
              <a:rPr sz="1013" b="1" spc="98" dirty="0">
                <a:solidFill>
                  <a:srgbClr val="010101"/>
                </a:solidFill>
                <a:latin typeface="Arial"/>
                <a:cs typeface="Arial"/>
              </a:rPr>
              <a:t> </a:t>
            </a:r>
            <a:r>
              <a:rPr sz="1013" b="1" spc="26" dirty="0">
                <a:solidFill>
                  <a:srgbClr val="010101"/>
                </a:solidFill>
                <a:latin typeface="Arial"/>
                <a:cs typeface="Arial"/>
              </a:rPr>
              <a:t>2012-2018</a:t>
            </a:r>
            <a:endParaRPr sz="1013">
              <a:latin typeface="Arial"/>
              <a:cs typeface="Arial"/>
            </a:endParaRPr>
          </a:p>
        </p:txBody>
      </p:sp>
      <p:sp>
        <p:nvSpPr>
          <p:cNvPr id="10" name="object 10"/>
          <p:cNvSpPr txBox="1"/>
          <p:nvPr/>
        </p:nvSpPr>
        <p:spPr>
          <a:xfrm>
            <a:off x="5458340" y="2287448"/>
            <a:ext cx="3316605" cy="322332"/>
          </a:xfrm>
          <a:prstGeom prst="rect">
            <a:avLst/>
          </a:prstGeom>
        </p:spPr>
        <p:txBody>
          <a:bodyPr vert="horz" wrap="square" lIns="0" tIns="7620" rIns="0" bIns="0" rtlCol="0">
            <a:spAutoFit/>
          </a:bodyPr>
          <a:lstStyle/>
          <a:p>
            <a:pPr marL="1087279" marR="3810" indent="-1078230">
              <a:lnSpc>
                <a:spcPct val="109200"/>
              </a:lnSpc>
              <a:spcBef>
                <a:spcPts val="60"/>
              </a:spcBef>
            </a:pPr>
            <a:r>
              <a:rPr sz="863" b="1" spc="19" dirty="0">
                <a:solidFill>
                  <a:srgbClr val="010101"/>
                </a:solidFill>
                <a:latin typeface="Arial"/>
                <a:cs typeface="Arial"/>
              </a:rPr>
              <a:t>Hospitalizations </a:t>
            </a:r>
            <a:r>
              <a:rPr sz="863" b="1" spc="23" dirty="0">
                <a:solidFill>
                  <a:srgbClr val="010101"/>
                </a:solidFill>
                <a:latin typeface="Arial"/>
                <a:cs typeface="Arial"/>
              </a:rPr>
              <a:t>for </a:t>
            </a:r>
            <a:r>
              <a:rPr sz="863" b="1" spc="4" dirty="0">
                <a:solidFill>
                  <a:srgbClr val="010101"/>
                </a:solidFill>
                <a:latin typeface="Arial"/>
                <a:cs typeface="Arial"/>
              </a:rPr>
              <a:t>Endocarditis </a:t>
            </a:r>
            <a:r>
              <a:rPr sz="863" b="1" spc="26" dirty="0">
                <a:solidFill>
                  <a:srgbClr val="010101"/>
                </a:solidFill>
                <a:latin typeface="Arial"/>
                <a:cs typeface="Arial"/>
              </a:rPr>
              <a:t>Among </a:t>
            </a:r>
            <a:r>
              <a:rPr sz="863" b="1" spc="15" dirty="0">
                <a:solidFill>
                  <a:srgbClr val="010101"/>
                </a:solidFill>
                <a:latin typeface="Arial"/>
                <a:cs typeface="Arial"/>
              </a:rPr>
              <a:t>People </a:t>
            </a:r>
            <a:r>
              <a:rPr sz="863" b="1" spc="53" dirty="0">
                <a:solidFill>
                  <a:srgbClr val="010101"/>
                </a:solidFill>
                <a:latin typeface="Arial"/>
                <a:cs typeface="Arial"/>
              </a:rPr>
              <a:t>with </a:t>
            </a:r>
            <a:r>
              <a:rPr sz="863" b="1" spc="23" dirty="0">
                <a:solidFill>
                  <a:srgbClr val="010101"/>
                </a:solidFill>
                <a:latin typeface="Arial"/>
                <a:cs typeface="Arial"/>
              </a:rPr>
              <a:t>Opioid  </a:t>
            </a:r>
            <a:r>
              <a:rPr sz="863" b="1" spc="8" dirty="0">
                <a:solidFill>
                  <a:srgbClr val="131311"/>
                </a:solidFill>
                <a:latin typeface="Arial"/>
                <a:cs typeface="Arial"/>
              </a:rPr>
              <a:t>Use </a:t>
            </a:r>
            <a:r>
              <a:rPr sz="863" b="1" spc="11" dirty="0">
                <a:solidFill>
                  <a:srgbClr val="131311"/>
                </a:solidFill>
                <a:latin typeface="Arial"/>
                <a:cs typeface="Arial"/>
              </a:rPr>
              <a:t>Disorder </a:t>
            </a:r>
            <a:r>
              <a:rPr sz="1013" b="1" spc="-30" dirty="0">
                <a:solidFill>
                  <a:srgbClr val="131311"/>
                </a:solidFill>
                <a:latin typeface="Times New Roman"/>
                <a:cs typeface="Times New Roman"/>
              </a:rPr>
              <a:t>by</a:t>
            </a:r>
            <a:r>
              <a:rPr sz="1013" b="1" spc="64" dirty="0">
                <a:solidFill>
                  <a:srgbClr val="131311"/>
                </a:solidFill>
                <a:latin typeface="Times New Roman"/>
                <a:cs typeface="Times New Roman"/>
              </a:rPr>
              <a:t> </a:t>
            </a:r>
            <a:r>
              <a:rPr sz="863" b="1" spc="-15" dirty="0">
                <a:solidFill>
                  <a:srgbClr val="131311"/>
                </a:solidFill>
                <a:latin typeface="Arial"/>
                <a:cs typeface="Arial"/>
              </a:rPr>
              <a:t>Year</a:t>
            </a:r>
            <a:endParaRPr sz="863">
              <a:latin typeface="Arial"/>
              <a:cs typeface="Arial"/>
            </a:endParaRPr>
          </a:p>
        </p:txBody>
      </p:sp>
      <p:sp>
        <p:nvSpPr>
          <p:cNvPr id="11" name="object 11"/>
          <p:cNvSpPr txBox="1"/>
          <p:nvPr/>
        </p:nvSpPr>
        <p:spPr>
          <a:xfrm>
            <a:off x="539892" y="2743134"/>
            <a:ext cx="230505" cy="413094"/>
          </a:xfrm>
          <a:prstGeom prst="rect">
            <a:avLst/>
          </a:prstGeom>
        </p:spPr>
        <p:txBody>
          <a:bodyPr vert="horz" wrap="square" lIns="0" tIns="50959" rIns="0" bIns="0" rtlCol="0">
            <a:spAutoFit/>
          </a:bodyPr>
          <a:lstStyle/>
          <a:p>
            <a:pPr marL="9525">
              <a:spcBef>
                <a:spcPts val="401"/>
              </a:spcBef>
            </a:pPr>
            <a:r>
              <a:rPr sz="1050" spc="-83" dirty="0">
                <a:solidFill>
                  <a:srgbClr val="010101"/>
                </a:solidFill>
                <a:latin typeface="Courier New"/>
                <a:cs typeface="Courier New"/>
              </a:rPr>
              <a:t>200</a:t>
            </a:r>
            <a:endParaRPr sz="1050">
              <a:latin typeface="Courier New"/>
              <a:cs typeface="Courier New"/>
            </a:endParaRPr>
          </a:p>
          <a:p>
            <a:pPr marL="10478">
              <a:spcBef>
                <a:spcPts val="326"/>
              </a:spcBef>
            </a:pPr>
            <a:r>
              <a:rPr sz="1050" spc="-86" dirty="0">
                <a:solidFill>
                  <a:srgbClr val="010101"/>
                </a:solidFill>
                <a:latin typeface="Courier New"/>
                <a:cs typeface="Courier New"/>
              </a:rPr>
              <a:t>180</a:t>
            </a:r>
            <a:endParaRPr sz="1050">
              <a:latin typeface="Courier New"/>
              <a:cs typeface="Courier New"/>
            </a:endParaRPr>
          </a:p>
        </p:txBody>
      </p:sp>
      <p:sp>
        <p:nvSpPr>
          <p:cNvPr id="12" name="object 12"/>
          <p:cNvSpPr txBox="1"/>
          <p:nvPr/>
        </p:nvSpPr>
        <p:spPr>
          <a:xfrm>
            <a:off x="409122" y="3069277"/>
            <a:ext cx="67151" cy="142411"/>
          </a:xfrm>
          <a:prstGeom prst="rect">
            <a:avLst/>
          </a:prstGeom>
        </p:spPr>
        <p:txBody>
          <a:bodyPr vert="horz" wrap="square" lIns="0" tIns="9525" rIns="0" bIns="0" rtlCol="0">
            <a:spAutoFit/>
          </a:bodyPr>
          <a:lstStyle/>
          <a:p>
            <a:pPr marL="9525">
              <a:spcBef>
                <a:spcPts val="75"/>
              </a:spcBef>
            </a:pPr>
            <a:r>
              <a:rPr sz="863" spc="-56" dirty="0">
                <a:solidFill>
                  <a:srgbClr val="010101"/>
                </a:solidFill>
                <a:latin typeface="Times New Roman"/>
                <a:cs typeface="Times New Roman"/>
              </a:rPr>
              <a:t>u</a:t>
            </a:r>
            <a:endParaRPr sz="863">
              <a:latin typeface="Times New Roman"/>
              <a:cs typeface="Times New Roman"/>
            </a:endParaRPr>
          </a:p>
        </p:txBody>
      </p:sp>
      <p:sp>
        <p:nvSpPr>
          <p:cNvPr id="13" name="object 13"/>
          <p:cNvSpPr txBox="1"/>
          <p:nvPr/>
        </p:nvSpPr>
        <p:spPr>
          <a:xfrm>
            <a:off x="360147" y="3244660"/>
            <a:ext cx="428149" cy="171201"/>
          </a:xfrm>
          <a:prstGeom prst="rect">
            <a:avLst/>
          </a:prstGeom>
        </p:spPr>
        <p:txBody>
          <a:bodyPr vert="horz" wrap="square" lIns="0" tIns="9525" rIns="0" bIns="0" rtlCol="0">
            <a:spAutoFit/>
          </a:bodyPr>
          <a:lstStyle/>
          <a:p>
            <a:pPr marL="28575">
              <a:spcBef>
                <a:spcPts val="75"/>
              </a:spcBef>
            </a:pPr>
            <a:r>
              <a:rPr sz="1575" spc="-230" baseline="21825" dirty="0">
                <a:solidFill>
                  <a:srgbClr val="010101"/>
                </a:solidFill>
                <a:latin typeface="Courier New"/>
                <a:cs typeface="Courier New"/>
              </a:rPr>
              <a:t>:</a:t>
            </a:r>
            <a:r>
              <a:rPr sz="900" spc="-153" dirty="0">
                <a:solidFill>
                  <a:srgbClr val="010101"/>
                </a:solidFill>
                <a:latin typeface="Times New Roman"/>
                <a:cs typeface="Times New Roman"/>
              </a:rPr>
              <a:t>.....</a:t>
            </a:r>
            <a:r>
              <a:rPr sz="900" spc="-120" dirty="0">
                <a:solidFill>
                  <a:srgbClr val="010101"/>
                </a:solidFill>
                <a:latin typeface="Times New Roman"/>
                <a:cs typeface="Times New Roman"/>
              </a:rPr>
              <a:t> </a:t>
            </a:r>
            <a:r>
              <a:rPr sz="1575" spc="-129" baseline="21825" dirty="0">
                <a:solidFill>
                  <a:srgbClr val="010101"/>
                </a:solidFill>
                <a:latin typeface="Courier New"/>
                <a:cs typeface="Courier New"/>
              </a:rPr>
              <a:t>160</a:t>
            </a:r>
            <a:endParaRPr sz="1575" baseline="21825" dirty="0">
              <a:latin typeface="Courier New"/>
              <a:cs typeface="Courier New"/>
            </a:endParaRPr>
          </a:p>
        </p:txBody>
      </p:sp>
      <p:sp>
        <p:nvSpPr>
          <p:cNvPr id="14" name="object 14"/>
          <p:cNvSpPr txBox="1"/>
          <p:nvPr/>
        </p:nvSpPr>
        <p:spPr>
          <a:xfrm>
            <a:off x="425178" y="3359353"/>
            <a:ext cx="82867" cy="96245"/>
          </a:xfrm>
          <a:prstGeom prst="rect">
            <a:avLst/>
          </a:prstGeom>
        </p:spPr>
        <p:txBody>
          <a:bodyPr vert="horz" wrap="square" lIns="0" tIns="9525" rIns="0" bIns="0" rtlCol="0">
            <a:spAutoFit/>
          </a:bodyPr>
          <a:lstStyle/>
          <a:p>
            <a:pPr marL="9525">
              <a:spcBef>
                <a:spcPts val="75"/>
              </a:spcBef>
            </a:pPr>
            <a:r>
              <a:rPr sz="563" dirty="0">
                <a:solidFill>
                  <a:srgbClr val="010101"/>
                </a:solidFill>
                <a:latin typeface="Arial"/>
                <a:cs typeface="Arial"/>
              </a:rPr>
              <a:t>ro</a:t>
            </a:r>
            <a:endParaRPr sz="563">
              <a:latin typeface="Arial"/>
              <a:cs typeface="Arial"/>
            </a:endParaRPr>
          </a:p>
        </p:txBody>
      </p:sp>
      <p:sp>
        <p:nvSpPr>
          <p:cNvPr id="15" name="object 15"/>
          <p:cNvSpPr txBox="1"/>
          <p:nvPr/>
        </p:nvSpPr>
        <p:spPr>
          <a:xfrm>
            <a:off x="407944" y="3379772"/>
            <a:ext cx="380524" cy="171201"/>
          </a:xfrm>
          <a:prstGeom prst="rect">
            <a:avLst/>
          </a:prstGeom>
        </p:spPr>
        <p:txBody>
          <a:bodyPr vert="horz" wrap="square" lIns="0" tIns="9525" rIns="0" bIns="0" rtlCol="0">
            <a:spAutoFit/>
          </a:bodyPr>
          <a:lstStyle/>
          <a:p>
            <a:pPr marL="28575">
              <a:spcBef>
                <a:spcPts val="75"/>
              </a:spcBef>
            </a:pPr>
            <a:r>
              <a:rPr sz="675" spc="-105" dirty="0">
                <a:solidFill>
                  <a:srgbClr val="010101"/>
                </a:solidFill>
                <a:latin typeface="Arial"/>
                <a:cs typeface="Arial"/>
              </a:rPr>
              <a:t>o</a:t>
            </a:r>
            <a:r>
              <a:rPr sz="563" spc="-157" baseline="-27777" dirty="0">
                <a:solidFill>
                  <a:srgbClr val="010101"/>
                </a:solidFill>
                <a:latin typeface="Times New Roman"/>
                <a:cs typeface="Times New Roman"/>
              </a:rPr>
              <a:t>QJ</a:t>
            </a:r>
            <a:r>
              <a:rPr sz="675" spc="-105" dirty="0">
                <a:solidFill>
                  <a:srgbClr val="010101"/>
                </a:solidFill>
                <a:latin typeface="Arial"/>
                <a:cs typeface="Arial"/>
              </a:rPr>
              <a:t>..</a:t>
            </a:r>
            <a:r>
              <a:rPr sz="675" spc="-68" dirty="0">
                <a:solidFill>
                  <a:srgbClr val="010101"/>
                </a:solidFill>
                <a:latin typeface="Arial"/>
                <a:cs typeface="Arial"/>
              </a:rPr>
              <a:t> </a:t>
            </a:r>
            <a:r>
              <a:rPr sz="1050" spc="-86" dirty="0">
                <a:solidFill>
                  <a:srgbClr val="010101"/>
                </a:solidFill>
                <a:latin typeface="Courier New"/>
                <a:cs typeface="Courier New"/>
              </a:rPr>
              <a:t>140</a:t>
            </a:r>
            <a:endParaRPr sz="1050">
              <a:latin typeface="Courier New"/>
              <a:cs typeface="Courier New"/>
            </a:endParaRPr>
          </a:p>
        </p:txBody>
      </p:sp>
      <p:sp>
        <p:nvSpPr>
          <p:cNvPr id="16" name="object 16"/>
          <p:cNvSpPr txBox="1"/>
          <p:nvPr/>
        </p:nvSpPr>
        <p:spPr>
          <a:xfrm>
            <a:off x="398224" y="3514313"/>
            <a:ext cx="110014" cy="119328"/>
          </a:xfrm>
          <a:prstGeom prst="rect">
            <a:avLst/>
          </a:prstGeom>
        </p:spPr>
        <p:txBody>
          <a:bodyPr vert="horz" wrap="square" lIns="0" tIns="9525" rIns="0" bIns="0" rtlCol="0">
            <a:spAutoFit/>
          </a:bodyPr>
          <a:lstStyle/>
          <a:p>
            <a:pPr marL="9525">
              <a:spcBef>
                <a:spcPts val="75"/>
              </a:spcBef>
            </a:pPr>
            <a:r>
              <a:rPr sz="713" spc="11" dirty="0">
                <a:solidFill>
                  <a:srgbClr val="010101"/>
                </a:solidFill>
                <a:latin typeface="Times New Roman"/>
                <a:cs typeface="Times New Roman"/>
              </a:rPr>
              <a:t>..c</a:t>
            </a:r>
            <a:endParaRPr sz="713">
              <a:latin typeface="Times New Roman"/>
              <a:cs typeface="Times New Roman"/>
            </a:endParaRPr>
          </a:p>
        </p:txBody>
      </p:sp>
      <p:sp>
        <p:nvSpPr>
          <p:cNvPr id="17" name="object 17"/>
          <p:cNvSpPr txBox="1"/>
          <p:nvPr/>
        </p:nvSpPr>
        <p:spPr>
          <a:xfrm>
            <a:off x="540865" y="3592748"/>
            <a:ext cx="228124" cy="171201"/>
          </a:xfrm>
          <a:prstGeom prst="rect">
            <a:avLst/>
          </a:prstGeom>
        </p:spPr>
        <p:txBody>
          <a:bodyPr vert="horz" wrap="square" lIns="0" tIns="9525" rIns="0" bIns="0" rtlCol="0">
            <a:spAutoFit/>
          </a:bodyPr>
          <a:lstStyle/>
          <a:p>
            <a:pPr marL="9525">
              <a:spcBef>
                <a:spcPts val="75"/>
              </a:spcBef>
            </a:pPr>
            <a:r>
              <a:rPr sz="1050" spc="-86" dirty="0">
                <a:solidFill>
                  <a:srgbClr val="010101"/>
                </a:solidFill>
                <a:latin typeface="Courier New"/>
                <a:cs typeface="Courier New"/>
              </a:rPr>
              <a:t>120</a:t>
            </a:r>
            <a:endParaRPr sz="1050">
              <a:latin typeface="Courier New"/>
              <a:cs typeface="Courier New"/>
            </a:endParaRPr>
          </a:p>
        </p:txBody>
      </p:sp>
      <p:sp>
        <p:nvSpPr>
          <p:cNvPr id="18" name="object 18"/>
          <p:cNvSpPr txBox="1"/>
          <p:nvPr/>
        </p:nvSpPr>
        <p:spPr>
          <a:xfrm>
            <a:off x="424677" y="3728625"/>
            <a:ext cx="71914" cy="78868"/>
          </a:xfrm>
          <a:prstGeom prst="rect">
            <a:avLst/>
          </a:prstGeom>
        </p:spPr>
        <p:txBody>
          <a:bodyPr vert="horz" wrap="square" lIns="0" tIns="9525" rIns="0" bIns="0" rtlCol="0">
            <a:spAutoFit/>
          </a:bodyPr>
          <a:lstStyle/>
          <a:p>
            <a:pPr marL="9525">
              <a:spcBef>
                <a:spcPts val="75"/>
              </a:spcBef>
            </a:pPr>
            <a:r>
              <a:rPr sz="450" spc="-26" dirty="0">
                <a:solidFill>
                  <a:srgbClr val="010101"/>
                </a:solidFill>
                <a:latin typeface="Arial"/>
                <a:cs typeface="Arial"/>
              </a:rPr>
              <a:t>::J</a:t>
            </a:r>
            <a:endParaRPr sz="450">
              <a:latin typeface="Arial"/>
              <a:cs typeface="Arial"/>
            </a:endParaRPr>
          </a:p>
        </p:txBody>
      </p:sp>
      <p:sp>
        <p:nvSpPr>
          <p:cNvPr id="19" name="object 19"/>
          <p:cNvSpPr txBox="1"/>
          <p:nvPr/>
        </p:nvSpPr>
        <p:spPr>
          <a:xfrm>
            <a:off x="429740" y="3752671"/>
            <a:ext cx="56674" cy="113493"/>
          </a:xfrm>
          <a:prstGeom prst="rect">
            <a:avLst/>
          </a:prstGeom>
        </p:spPr>
        <p:txBody>
          <a:bodyPr vert="horz" wrap="square" lIns="0" tIns="9525" rIns="0" bIns="0" rtlCol="0">
            <a:spAutoFit/>
          </a:bodyPr>
          <a:lstStyle/>
          <a:p>
            <a:pPr marL="9525">
              <a:spcBef>
                <a:spcPts val="75"/>
              </a:spcBef>
            </a:pPr>
            <a:r>
              <a:rPr sz="675" spc="-45" dirty="0">
                <a:solidFill>
                  <a:srgbClr val="010101"/>
                </a:solidFill>
                <a:latin typeface="Times New Roman"/>
                <a:cs typeface="Times New Roman"/>
              </a:rPr>
              <a:t>u</a:t>
            </a:r>
            <a:endParaRPr sz="675">
              <a:latin typeface="Times New Roman"/>
              <a:cs typeface="Times New Roman"/>
            </a:endParaRPr>
          </a:p>
        </p:txBody>
      </p:sp>
      <p:sp>
        <p:nvSpPr>
          <p:cNvPr id="20" name="object 20"/>
          <p:cNvSpPr txBox="1"/>
          <p:nvPr/>
        </p:nvSpPr>
        <p:spPr>
          <a:xfrm>
            <a:off x="425177" y="3792366"/>
            <a:ext cx="338613" cy="159659"/>
          </a:xfrm>
          <a:prstGeom prst="rect">
            <a:avLst/>
          </a:prstGeom>
        </p:spPr>
        <p:txBody>
          <a:bodyPr vert="horz" wrap="square" lIns="0" tIns="9525" rIns="0" bIns="0" rtlCol="0">
            <a:spAutoFit/>
          </a:bodyPr>
          <a:lstStyle/>
          <a:p>
            <a:pPr marL="9525">
              <a:spcBef>
                <a:spcPts val="75"/>
              </a:spcBef>
            </a:pPr>
            <a:r>
              <a:rPr sz="563" dirty="0">
                <a:solidFill>
                  <a:srgbClr val="010101"/>
                </a:solidFill>
                <a:latin typeface="Arial"/>
                <a:cs typeface="Arial"/>
              </a:rPr>
              <a:t>ro</a:t>
            </a:r>
            <a:r>
              <a:rPr sz="563" spc="94" dirty="0">
                <a:solidFill>
                  <a:srgbClr val="010101"/>
                </a:solidFill>
                <a:latin typeface="Arial"/>
                <a:cs typeface="Arial"/>
              </a:rPr>
              <a:t> </a:t>
            </a:r>
            <a:r>
              <a:rPr sz="975" b="1" spc="26" dirty="0">
                <a:solidFill>
                  <a:srgbClr val="010101"/>
                </a:solidFill>
                <a:latin typeface="Times New Roman"/>
                <a:cs typeface="Times New Roman"/>
              </a:rPr>
              <a:t>100</a:t>
            </a:r>
            <a:endParaRPr sz="975">
              <a:latin typeface="Times New Roman"/>
              <a:cs typeface="Times New Roman"/>
            </a:endParaRPr>
          </a:p>
        </p:txBody>
      </p:sp>
      <p:sp>
        <p:nvSpPr>
          <p:cNvPr id="21" name="object 21"/>
          <p:cNvSpPr txBox="1"/>
          <p:nvPr/>
        </p:nvSpPr>
        <p:spPr>
          <a:xfrm>
            <a:off x="381829" y="3897900"/>
            <a:ext cx="141446" cy="153953"/>
          </a:xfrm>
          <a:prstGeom prst="rect">
            <a:avLst/>
          </a:prstGeom>
        </p:spPr>
        <p:txBody>
          <a:bodyPr vert="horz" wrap="square" lIns="0" tIns="9525" rIns="0" bIns="0" rtlCol="0">
            <a:spAutoFit/>
          </a:bodyPr>
          <a:lstStyle/>
          <a:p>
            <a:pPr marL="28575">
              <a:spcBef>
                <a:spcPts val="75"/>
              </a:spcBef>
            </a:pPr>
            <a:r>
              <a:rPr sz="1013" b="1" spc="-219" baseline="27777" dirty="0">
                <a:solidFill>
                  <a:srgbClr val="010101"/>
                </a:solidFill>
                <a:latin typeface="Times New Roman"/>
                <a:cs typeface="Times New Roman"/>
              </a:rPr>
              <a:t>.</a:t>
            </a:r>
            <a:r>
              <a:rPr sz="938" spc="-146" dirty="0">
                <a:solidFill>
                  <a:srgbClr val="010101"/>
                </a:solidFill>
                <a:latin typeface="Times New Roman"/>
                <a:cs typeface="Times New Roman"/>
              </a:rPr>
              <a:t>..</a:t>
            </a:r>
            <a:r>
              <a:rPr sz="1013" b="1" spc="-219" baseline="27777" dirty="0">
                <a:solidFill>
                  <a:srgbClr val="010101"/>
                </a:solidFill>
                <a:latin typeface="Times New Roman"/>
                <a:cs typeface="Times New Roman"/>
              </a:rPr>
              <a:t>.</a:t>
            </a:r>
            <a:r>
              <a:rPr sz="938" spc="-146" dirty="0">
                <a:solidFill>
                  <a:srgbClr val="010101"/>
                </a:solidFill>
                <a:latin typeface="Times New Roman"/>
                <a:cs typeface="Times New Roman"/>
              </a:rPr>
              <a:t>.</a:t>
            </a:r>
            <a:r>
              <a:rPr sz="1013" b="1" spc="-219" baseline="27777" dirty="0">
                <a:solidFill>
                  <a:srgbClr val="010101"/>
                </a:solidFill>
                <a:latin typeface="Times New Roman"/>
                <a:cs typeface="Times New Roman"/>
              </a:rPr>
              <a:t>c</a:t>
            </a:r>
            <a:r>
              <a:rPr sz="938" spc="-146" dirty="0">
                <a:solidFill>
                  <a:srgbClr val="010101"/>
                </a:solidFill>
                <a:latin typeface="Times New Roman"/>
                <a:cs typeface="Times New Roman"/>
              </a:rPr>
              <a:t>..</a:t>
            </a:r>
            <a:endParaRPr sz="938">
              <a:latin typeface="Times New Roman"/>
              <a:cs typeface="Times New Roman"/>
            </a:endParaRPr>
          </a:p>
        </p:txBody>
      </p:sp>
      <p:sp>
        <p:nvSpPr>
          <p:cNvPr id="22" name="object 22"/>
          <p:cNvSpPr txBox="1"/>
          <p:nvPr/>
        </p:nvSpPr>
        <p:spPr>
          <a:xfrm>
            <a:off x="403534" y="4333011"/>
            <a:ext cx="103346" cy="84703"/>
          </a:xfrm>
          <a:prstGeom prst="rect">
            <a:avLst/>
          </a:prstGeom>
        </p:spPr>
        <p:txBody>
          <a:bodyPr vert="horz" wrap="square" lIns="0" tIns="9525" rIns="0" bIns="0" rtlCol="0">
            <a:spAutoFit/>
          </a:bodyPr>
          <a:lstStyle/>
          <a:p>
            <a:pPr marL="9525">
              <a:spcBef>
                <a:spcPts val="75"/>
              </a:spcBef>
            </a:pPr>
            <a:r>
              <a:rPr sz="488" b="1" spc="-26" dirty="0">
                <a:solidFill>
                  <a:srgbClr val="010101"/>
                </a:solidFill>
                <a:latin typeface="Arial"/>
                <a:cs typeface="Arial"/>
              </a:rPr>
              <a:t>"'O</a:t>
            </a:r>
            <a:endParaRPr sz="488">
              <a:latin typeface="Arial"/>
              <a:cs typeface="Arial"/>
            </a:endParaRPr>
          </a:p>
        </p:txBody>
      </p:sp>
      <p:sp>
        <p:nvSpPr>
          <p:cNvPr id="23" name="object 23"/>
          <p:cNvSpPr txBox="1"/>
          <p:nvPr/>
        </p:nvSpPr>
        <p:spPr>
          <a:xfrm>
            <a:off x="394644" y="4333584"/>
            <a:ext cx="60484" cy="205826"/>
          </a:xfrm>
          <a:prstGeom prst="rect">
            <a:avLst/>
          </a:prstGeom>
        </p:spPr>
        <p:txBody>
          <a:bodyPr vert="horz" wrap="square" lIns="0" tIns="9525" rIns="0" bIns="0" rtlCol="0">
            <a:spAutoFit/>
          </a:bodyPr>
          <a:lstStyle/>
          <a:p>
            <a:pPr marL="9525">
              <a:spcBef>
                <a:spcPts val="75"/>
              </a:spcBef>
            </a:pPr>
            <a:r>
              <a:rPr sz="1275" spc="-34" dirty="0">
                <a:solidFill>
                  <a:srgbClr val="010101"/>
                </a:solidFill>
                <a:latin typeface="Arial"/>
                <a:cs typeface="Arial"/>
              </a:rPr>
              <a:t>:</a:t>
            </a:r>
            <a:endParaRPr sz="1275">
              <a:latin typeface="Arial"/>
              <a:cs typeface="Arial"/>
            </a:endParaRPr>
          </a:p>
        </p:txBody>
      </p:sp>
      <p:sp>
        <p:nvSpPr>
          <p:cNvPr id="24" name="object 24"/>
          <p:cNvSpPr txBox="1"/>
          <p:nvPr/>
        </p:nvSpPr>
        <p:spPr>
          <a:xfrm>
            <a:off x="402915" y="4497896"/>
            <a:ext cx="104299" cy="142603"/>
          </a:xfrm>
          <a:prstGeom prst="rect">
            <a:avLst/>
          </a:prstGeom>
        </p:spPr>
        <p:txBody>
          <a:bodyPr vert="horz" wrap="square" lIns="0" tIns="26670" rIns="0" bIns="0" rtlCol="0">
            <a:spAutoFit/>
          </a:bodyPr>
          <a:lstStyle/>
          <a:p>
            <a:pPr marL="33814" marR="3810" indent="-24765">
              <a:lnSpc>
                <a:spcPct val="77100"/>
              </a:lnSpc>
              <a:spcBef>
                <a:spcPts val="210"/>
              </a:spcBef>
            </a:pPr>
            <a:r>
              <a:rPr sz="488" spc="4" dirty="0">
                <a:solidFill>
                  <a:srgbClr val="010101"/>
                </a:solidFill>
                <a:latin typeface="Times New Roman"/>
                <a:cs typeface="Times New Roman"/>
              </a:rPr>
              <a:t>"'O  </a:t>
            </a:r>
            <a:r>
              <a:rPr sz="488" spc="15" dirty="0">
                <a:solidFill>
                  <a:srgbClr val="010101"/>
                </a:solidFill>
                <a:latin typeface="Times New Roman"/>
                <a:cs typeface="Times New Roman"/>
              </a:rPr>
              <a:t>C</a:t>
            </a:r>
            <a:endParaRPr sz="488">
              <a:latin typeface="Times New Roman"/>
              <a:cs typeface="Times New Roman"/>
            </a:endParaRPr>
          </a:p>
        </p:txBody>
      </p:sp>
      <p:sp>
        <p:nvSpPr>
          <p:cNvPr id="25" name="object 25"/>
          <p:cNvSpPr txBox="1"/>
          <p:nvPr/>
        </p:nvSpPr>
        <p:spPr>
          <a:xfrm>
            <a:off x="374831" y="3920226"/>
            <a:ext cx="418624" cy="1037944"/>
          </a:xfrm>
          <a:prstGeom prst="rect">
            <a:avLst/>
          </a:prstGeom>
        </p:spPr>
        <p:txBody>
          <a:bodyPr vert="horz" wrap="square" lIns="0" tIns="57626" rIns="0" bIns="0" rtlCol="0">
            <a:spAutoFit/>
          </a:bodyPr>
          <a:lstStyle/>
          <a:p>
            <a:pPr marL="28575">
              <a:spcBef>
                <a:spcPts val="454"/>
              </a:spcBef>
              <a:tabLst>
                <a:tab pos="234791" algn="l"/>
              </a:tabLst>
            </a:pPr>
            <a:r>
              <a:rPr sz="1050" spc="-45" dirty="0">
                <a:solidFill>
                  <a:srgbClr val="010101"/>
                </a:solidFill>
                <a:latin typeface="Times New Roman"/>
                <a:cs typeface="Times New Roman"/>
              </a:rPr>
              <a:t>·3	</a:t>
            </a:r>
            <a:r>
              <a:rPr sz="1575" spc="-45" baseline="-11904" dirty="0">
                <a:solidFill>
                  <a:srgbClr val="010101"/>
                </a:solidFill>
                <a:latin typeface="Courier New"/>
                <a:cs typeface="Courier New"/>
              </a:rPr>
              <a:t>80</a:t>
            </a:r>
            <a:endParaRPr sz="1575" baseline="-11904" dirty="0">
              <a:latin typeface="Courier New"/>
              <a:cs typeface="Courier New"/>
            </a:endParaRPr>
          </a:p>
          <a:p>
            <a:pPr marL="64294">
              <a:lnSpc>
                <a:spcPts val="446"/>
              </a:lnSpc>
              <a:spcBef>
                <a:spcPts val="139"/>
              </a:spcBef>
            </a:pPr>
            <a:r>
              <a:rPr sz="375" spc="-11" dirty="0">
                <a:solidFill>
                  <a:srgbClr val="010101"/>
                </a:solidFill>
                <a:latin typeface="Arial"/>
                <a:cs typeface="Arial"/>
              </a:rPr>
              <a:t>Vl</a:t>
            </a:r>
            <a:endParaRPr sz="375" dirty="0">
              <a:latin typeface="Arial"/>
              <a:cs typeface="Arial"/>
            </a:endParaRPr>
          </a:p>
          <a:p>
            <a:pPr marL="59531">
              <a:lnSpc>
                <a:spcPts val="326"/>
              </a:lnSpc>
            </a:pPr>
            <a:r>
              <a:rPr sz="563" dirty="0">
                <a:solidFill>
                  <a:srgbClr val="010101"/>
                </a:solidFill>
                <a:latin typeface="Arial"/>
                <a:cs typeface="Arial"/>
              </a:rPr>
              <a:t>ro</a:t>
            </a:r>
            <a:endParaRPr sz="563" dirty="0">
              <a:latin typeface="Arial"/>
              <a:cs typeface="Arial"/>
            </a:endParaRPr>
          </a:p>
          <a:p>
            <a:pPr marL="58103">
              <a:lnSpc>
                <a:spcPts val="915"/>
              </a:lnSpc>
              <a:tabLst>
                <a:tab pos="233839" algn="l"/>
              </a:tabLst>
            </a:pPr>
            <a:r>
              <a:rPr sz="488" b="1" spc="-26" dirty="0">
                <a:solidFill>
                  <a:srgbClr val="010101"/>
                </a:solidFill>
                <a:latin typeface="Arial"/>
                <a:cs typeface="Arial"/>
              </a:rPr>
              <a:t>::J	</a:t>
            </a:r>
            <a:r>
              <a:rPr sz="1050" spc="-23" dirty="0">
                <a:solidFill>
                  <a:srgbClr val="010101"/>
                </a:solidFill>
                <a:latin typeface="Courier New"/>
                <a:cs typeface="Courier New"/>
              </a:rPr>
              <a:t>60</a:t>
            </a:r>
            <a:endParaRPr sz="1050" dirty="0">
              <a:latin typeface="Courier New"/>
              <a:cs typeface="Courier New"/>
            </a:endParaRPr>
          </a:p>
          <a:p>
            <a:pPr marR="23336" algn="r">
              <a:spcBef>
                <a:spcPts val="307"/>
              </a:spcBef>
            </a:pPr>
            <a:r>
              <a:rPr sz="1050" spc="-23" dirty="0">
                <a:solidFill>
                  <a:srgbClr val="010101"/>
                </a:solidFill>
                <a:latin typeface="Courier New"/>
                <a:cs typeface="Courier New"/>
              </a:rPr>
              <a:t>40</a:t>
            </a:r>
            <a:endParaRPr sz="1050" dirty="0">
              <a:latin typeface="Courier New"/>
              <a:cs typeface="Courier New"/>
            </a:endParaRPr>
          </a:p>
          <a:p>
            <a:pPr marR="23813" algn="r">
              <a:spcBef>
                <a:spcPts val="307"/>
              </a:spcBef>
            </a:pPr>
            <a:r>
              <a:rPr sz="1050" spc="-56" dirty="0">
                <a:solidFill>
                  <a:srgbClr val="010101"/>
                </a:solidFill>
                <a:latin typeface="Courier New"/>
                <a:cs typeface="Courier New"/>
              </a:rPr>
              <a:t>20</a:t>
            </a:r>
            <a:endParaRPr sz="1050" dirty="0">
              <a:latin typeface="Courier New"/>
              <a:cs typeface="Courier New"/>
            </a:endParaRPr>
          </a:p>
          <a:p>
            <a:pPr marR="35243" algn="r">
              <a:spcBef>
                <a:spcPts val="344"/>
              </a:spcBef>
            </a:pPr>
            <a:r>
              <a:rPr sz="1050" spc="-53" dirty="0">
                <a:solidFill>
                  <a:srgbClr val="010101"/>
                </a:solidFill>
                <a:latin typeface="Courier New"/>
                <a:cs typeface="Courier New"/>
              </a:rPr>
              <a:t>0</a:t>
            </a:r>
            <a:endParaRPr sz="1050" dirty="0">
              <a:latin typeface="Courier New"/>
              <a:cs typeface="Courier New"/>
            </a:endParaRPr>
          </a:p>
        </p:txBody>
      </p:sp>
      <p:sp>
        <p:nvSpPr>
          <p:cNvPr id="26" name="object 26"/>
          <p:cNvSpPr txBox="1"/>
          <p:nvPr/>
        </p:nvSpPr>
        <p:spPr>
          <a:xfrm>
            <a:off x="1037824" y="4335493"/>
            <a:ext cx="259556" cy="841577"/>
          </a:xfrm>
          <a:prstGeom prst="rect">
            <a:avLst/>
          </a:prstGeom>
        </p:spPr>
        <p:txBody>
          <a:bodyPr vert="horz" wrap="square" lIns="0" tIns="10478" rIns="0" bIns="0" rtlCol="0">
            <a:spAutoFit/>
          </a:bodyPr>
          <a:lstStyle/>
          <a:p>
            <a:pPr marL="9525">
              <a:spcBef>
                <a:spcPts val="83"/>
              </a:spcBef>
            </a:pPr>
            <a:r>
              <a:rPr sz="5400" spc="90" dirty="0">
                <a:solidFill>
                  <a:srgbClr val="5B95C8"/>
                </a:solidFill>
                <a:latin typeface="Times New Roman"/>
                <a:cs typeface="Times New Roman"/>
              </a:rPr>
              <a:t>-</a:t>
            </a:r>
            <a:endParaRPr sz="5400">
              <a:latin typeface="Times New Roman"/>
              <a:cs typeface="Times New Roman"/>
            </a:endParaRPr>
          </a:p>
        </p:txBody>
      </p:sp>
      <p:sp>
        <p:nvSpPr>
          <p:cNvPr id="27" name="object 27"/>
          <p:cNvSpPr txBox="1"/>
          <p:nvPr/>
        </p:nvSpPr>
        <p:spPr>
          <a:xfrm>
            <a:off x="1018144" y="4973657"/>
            <a:ext cx="294799" cy="171201"/>
          </a:xfrm>
          <a:prstGeom prst="rect">
            <a:avLst/>
          </a:prstGeom>
        </p:spPr>
        <p:txBody>
          <a:bodyPr vert="horz" wrap="square" lIns="0" tIns="9525" rIns="0" bIns="0" rtlCol="0">
            <a:spAutoFit/>
          </a:bodyPr>
          <a:lstStyle/>
          <a:p>
            <a:pPr marL="9525">
              <a:spcBef>
                <a:spcPts val="75"/>
              </a:spcBef>
            </a:pPr>
            <a:r>
              <a:rPr sz="1050" spc="-94" dirty="0">
                <a:solidFill>
                  <a:srgbClr val="010101"/>
                </a:solidFill>
                <a:latin typeface="Courier New"/>
                <a:cs typeface="Courier New"/>
              </a:rPr>
              <a:t>2012</a:t>
            </a:r>
            <a:endParaRPr sz="1050">
              <a:latin typeface="Courier New"/>
              <a:cs typeface="Courier New"/>
            </a:endParaRPr>
          </a:p>
        </p:txBody>
      </p:sp>
      <p:sp>
        <p:nvSpPr>
          <p:cNvPr id="28" name="object 28"/>
          <p:cNvSpPr txBox="1"/>
          <p:nvPr/>
        </p:nvSpPr>
        <p:spPr>
          <a:xfrm>
            <a:off x="1594792" y="4281294"/>
            <a:ext cx="875348" cy="869790"/>
          </a:xfrm>
          <a:prstGeom prst="rect">
            <a:avLst/>
          </a:prstGeom>
        </p:spPr>
        <p:txBody>
          <a:bodyPr vert="horz" wrap="square" lIns="0" tIns="10478" rIns="0" bIns="0" rtlCol="0">
            <a:spAutoFit/>
          </a:bodyPr>
          <a:lstStyle/>
          <a:p>
            <a:pPr marL="39529">
              <a:lnSpc>
                <a:spcPts val="5603"/>
              </a:lnSpc>
              <a:spcBef>
                <a:spcPts val="83"/>
              </a:spcBef>
              <a:tabLst>
                <a:tab pos="619125" algn="l"/>
              </a:tabLst>
            </a:pPr>
            <a:r>
              <a:rPr sz="4800" spc="64" dirty="0">
                <a:solidFill>
                  <a:srgbClr val="5B95C8"/>
                </a:solidFill>
                <a:latin typeface="Times New Roman"/>
                <a:cs typeface="Times New Roman"/>
              </a:rPr>
              <a:t>I	</a:t>
            </a:r>
            <a:r>
              <a:rPr sz="3938" spc="-199" dirty="0">
                <a:solidFill>
                  <a:srgbClr val="5B95C8"/>
                </a:solidFill>
                <a:latin typeface="Times New Roman"/>
                <a:cs typeface="Times New Roman"/>
              </a:rPr>
              <a:t>I</a:t>
            </a:r>
            <a:endParaRPr sz="3938" dirty="0">
              <a:latin typeface="Times New Roman"/>
              <a:cs typeface="Times New Roman"/>
            </a:endParaRPr>
          </a:p>
          <a:p>
            <a:pPr marL="9525">
              <a:lnSpc>
                <a:spcPts val="1103"/>
              </a:lnSpc>
              <a:tabLst>
                <a:tab pos="583406" algn="l"/>
              </a:tabLst>
            </a:pPr>
            <a:r>
              <a:rPr sz="1050" spc="-98" dirty="0">
                <a:solidFill>
                  <a:srgbClr val="010101"/>
                </a:solidFill>
                <a:latin typeface="Courier New"/>
                <a:cs typeface="Courier New"/>
              </a:rPr>
              <a:t>2013	</a:t>
            </a:r>
            <a:r>
              <a:rPr sz="1050" spc="-83" dirty="0">
                <a:solidFill>
                  <a:srgbClr val="010101"/>
                </a:solidFill>
                <a:latin typeface="Courier New"/>
                <a:cs typeface="Courier New"/>
              </a:rPr>
              <a:t>2014</a:t>
            </a:r>
            <a:endParaRPr sz="1050" dirty="0">
              <a:latin typeface="Courier New"/>
              <a:cs typeface="Courier New"/>
            </a:endParaRPr>
          </a:p>
        </p:txBody>
      </p:sp>
      <p:sp>
        <p:nvSpPr>
          <p:cNvPr id="29" name="object 29"/>
          <p:cNvSpPr txBox="1"/>
          <p:nvPr/>
        </p:nvSpPr>
        <p:spPr>
          <a:xfrm>
            <a:off x="2745800" y="4921719"/>
            <a:ext cx="291465" cy="419250"/>
          </a:xfrm>
          <a:prstGeom prst="rect">
            <a:avLst/>
          </a:prstGeom>
        </p:spPr>
        <p:txBody>
          <a:bodyPr vert="horz" wrap="square" lIns="0" tIns="61436" rIns="0" bIns="0" rtlCol="0">
            <a:spAutoFit/>
          </a:bodyPr>
          <a:lstStyle/>
          <a:p>
            <a:pPr marL="9525">
              <a:spcBef>
                <a:spcPts val="484"/>
              </a:spcBef>
            </a:pPr>
            <a:r>
              <a:rPr sz="1050" spc="-101" dirty="0">
                <a:solidFill>
                  <a:srgbClr val="010101"/>
                </a:solidFill>
                <a:latin typeface="Courier New"/>
                <a:cs typeface="Courier New"/>
              </a:rPr>
              <a:t>2015</a:t>
            </a:r>
            <a:endParaRPr sz="1050">
              <a:latin typeface="Courier New"/>
              <a:cs typeface="Courier New"/>
            </a:endParaRPr>
          </a:p>
          <a:p>
            <a:pPr marL="33814">
              <a:spcBef>
                <a:spcPts val="368"/>
              </a:spcBef>
            </a:pPr>
            <a:r>
              <a:rPr sz="938" spc="-60" dirty="0">
                <a:solidFill>
                  <a:srgbClr val="010101"/>
                </a:solidFill>
                <a:latin typeface="Arial"/>
                <a:cs typeface="Arial"/>
              </a:rPr>
              <a:t>Year</a:t>
            </a:r>
            <a:endParaRPr sz="938">
              <a:latin typeface="Arial"/>
              <a:cs typeface="Arial"/>
            </a:endParaRPr>
          </a:p>
        </p:txBody>
      </p:sp>
      <p:sp>
        <p:nvSpPr>
          <p:cNvPr id="30" name="object 30"/>
          <p:cNvSpPr txBox="1"/>
          <p:nvPr/>
        </p:nvSpPr>
        <p:spPr>
          <a:xfrm>
            <a:off x="3322448" y="4973657"/>
            <a:ext cx="291465" cy="171201"/>
          </a:xfrm>
          <a:prstGeom prst="rect">
            <a:avLst/>
          </a:prstGeom>
        </p:spPr>
        <p:txBody>
          <a:bodyPr vert="horz" wrap="square" lIns="0" tIns="9525" rIns="0" bIns="0" rtlCol="0">
            <a:spAutoFit/>
          </a:bodyPr>
          <a:lstStyle/>
          <a:p>
            <a:pPr marL="9525">
              <a:spcBef>
                <a:spcPts val="75"/>
              </a:spcBef>
            </a:pPr>
            <a:r>
              <a:rPr sz="1050" spc="-101" dirty="0">
                <a:solidFill>
                  <a:srgbClr val="010101"/>
                </a:solidFill>
                <a:latin typeface="Courier New"/>
                <a:cs typeface="Courier New"/>
              </a:rPr>
              <a:t>2016</a:t>
            </a:r>
            <a:endParaRPr sz="1050">
              <a:latin typeface="Courier New"/>
              <a:cs typeface="Courier New"/>
            </a:endParaRPr>
          </a:p>
        </p:txBody>
      </p:sp>
      <p:sp>
        <p:nvSpPr>
          <p:cNvPr id="31" name="object 31"/>
          <p:cNvSpPr txBox="1"/>
          <p:nvPr/>
        </p:nvSpPr>
        <p:spPr>
          <a:xfrm>
            <a:off x="3896808" y="4973657"/>
            <a:ext cx="294799" cy="171201"/>
          </a:xfrm>
          <a:prstGeom prst="rect">
            <a:avLst/>
          </a:prstGeom>
        </p:spPr>
        <p:txBody>
          <a:bodyPr vert="horz" wrap="square" lIns="0" tIns="9525" rIns="0" bIns="0" rtlCol="0">
            <a:spAutoFit/>
          </a:bodyPr>
          <a:lstStyle/>
          <a:p>
            <a:pPr marL="9525">
              <a:spcBef>
                <a:spcPts val="75"/>
              </a:spcBef>
            </a:pPr>
            <a:r>
              <a:rPr sz="1050" spc="-94" dirty="0">
                <a:solidFill>
                  <a:srgbClr val="010101"/>
                </a:solidFill>
                <a:latin typeface="Courier New"/>
                <a:cs typeface="Courier New"/>
              </a:rPr>
              <a:t>2017</a:t>
            </a:r>
            <a:endParaRPr sz="1050">
              <a:latin typeface="Courier New"/>
              <a:cs typeface="Courier New"/>
            </a:endParaRPr>
          </a:p>
        </p:txBody>
      </p:sp>
      <p:sp>
        <p:nvSpPr>
          <p:cNvPr id="32" name="object 32"/>
          <p:cNvSpPr txBox="1"/>
          <p:nvPr/>
        </p:nvSpPr>
        <p:spPr>
          <a:xfrm>
            <a:off x="4473456" y="4973657"/>
            <a:ext cx="294799" cy="171201"/>
          </a:xfrm>
          <a:prstGeom prst="rect">
            <a:avLst/>
          </a:prstGeom>
        </p:spPr>
        <p:txBody>
          <a:bodyPr vert="horz" wrap="square" lIns="0" tIns="9525" rIns="0" bIns="0" rtlCol="0">
            <a:spAutoFit/>
          </a:bodyPr>
          <a:lstStyle/>
          <a:p>
            <a:pPr marL="9525">
              <a:spcBef>
                <a:spcPts val="75"/>
              </a:spcBef>
            </a:pPr>
            <a:r>
              <a:rPr sz="1050" spc="-94" dirty="0">
                <a:solidFill>
                  <a:srgbClr val="010101"/>
                </a:solidFill>
                <a:latin typeface="Courier New"/>
                <a:cs typeface="Courier New"/>
              </a:rPr>
              <a:t>2018</a:t>
            </a:r>
            <a:endParaRPr sz="1050">
              <a:latin typeface="Courier New"/>
              <a:cs typeface="Courier New"/>
            </a:endParaRPr>
          </a:p>
        </p:txBody>
      </p:sp>
      <p:sp>
        <p:nvSpPr>
          <p:cNvPr id="33" name="object 33"/>
          <p:cNvSpPr txBox="1"/>
          <p:nvPr/>
        </p:nvSpPr>
        <p:spPr>
          <a:xfrm>
            <a:off x="5283080" y="2654967"/>
            <a:ext cx="187166" cy="136576"/>
          </a:xfrm>
          <a:prstGeom prst="rect">
            <a:avLst/>
          </a:prstGeom>
        </p:spPr>
        <p:txBody>
          <a:bodyPr vert="horz" wrap="square" lIns="0" tIns="9525" rIns="0" bIns="0" rtlCol="0">
            <a:spAutoFit/>
          </a:bodyPr>
          <a:lstStyle/>
          <a:p>
            <a:pPr marL="9525">
              <a:spcBef>
                <a:spcPts val="75"/>
              </a:spcBef>
            </a:pPr>
            <a:r>
              <a:rPr sz="825" spc="-60" dirty="0">
                <a:solidFill>
                  <a:srgbClr val="131311"/>
                </a:solidFill>
                <a:latin typeface="Courier New"/>
                <a:cs typeface="Courier New"/>
              </a:rPr>
              <a:t>180</a:t>
            </a:r>
            <a:endParaRPr sz="825">
              <a:latin typeface="Courier New"/>
              <a:cs typeface="Courier New"/>
            </a:endParaRPr>
          </a:p>
        </p:txBody>
      </p:sp>
      <p:sp>
        <p:nvSpPr>
          <p:cNvPr id="34" name="object 34"/>
          <p:cNvSpPr txBox="1"/>
          <p:nvPr/>
        </p:nvSpPr>
        <p:spPr>
          <a:xfrm>
            <a:off x="5283080" y="2900003"/>
            <a:ext cx="187166" cy="136576"/>
          </a:xfrm>
          <a:prstGeom prst="rect">
            <a:avLst/>
          </a:prstGeom>
        </p:spPr>
        <p:txBody>
          <a:bodyPr vert="horz" wrap="square" lIns="0" tIns="9525" rIns="0" bIns="0" rtlCol="0">
            <a:spAutoFit/>
          </a:bodyPr>
          <a:lstStyle/>
          <a:p>
            <a:pPr marL="9525">
              <a:spcBef>
                <a:spcPts val="75"/>
              </a:spcBef>
            </a:pPr>
            <a:r>
              <a:rPr sz="825" spc="-60" dirty="0">
                <a:solidFill>
                  <a:srgbClr val="010101"/>
                </a:solidFill>
                <a:latin typeface="Courier New"/>
                <a:cs typeface="Courier New"/>
              </a:rPr>
              <a:t>160</a:t>
            </a:r>
            <a:endParaRPr sz="825">
              <a:latin typeface="Courier New"/>
              <a:cs typeface="Courier New"/>
            </a:endParaRPr>
          </a:p>
        </p:txBody>
      </p:sp>
      <p:sp>
        <p:nvSpPr>
          <p:cNvPr id="35" name="object 35"/>
          <p:cNvSpPr txBox="1"/>
          <p:nvPr/>
        </p:nvSpPr>
        <p:spPr>
          <a:xfrm>
            <a:off x="5283080" y="3142750"/>
            <a:ext cx="187166" cy="136576"/>
          </a:xfrm>
          <a:prstGeom prst="rect">
            <a:avLst/>
          </a:prstGeom>
        </p:spPr>
        <p:txBody>
          <a:bodyPr vert="horz" wrap="square" lIns="0" tIns="9525" rIns="0" bIns="0" rtlCol="0">
            <a:spAutoFit/>
          </a:bodyPr>
          <a:lstStyle/>
          <a:p>
            <a:pPr marL="9525">
              <a:spcBef>
                <a:spcPts val="75"/>
              </a:spcBef>
            </a:pPr>
            <a:r>
              <a:rPr sz="825" spc="-60" dirty="0">
                <a:solidFill>
                  <a:srgbClr val="131311"/>
                </a:solidFill>
                <a:latin typeface="Courier New"/>
                <a:cs typeface="Courier New"/>
              </a:rPr>
              <a:t>140</a:t>
            </a:r>
            <a:endParaRPr sz="825">
              <a:latin typeface="Courier New"/>
              <a:cs typeface="Courier New"/>
            </a:endParaRPr>
          </a:p>
        </p:txBody>
      </p:sp>
      <p:sp>
        <p:nvSpPr>
          <p:cNvPr id="36" name="object 36"/>
          <p:cNvSpPr txBox="1"/>
          <p:nvPr/>
        </p:nvSpPr>
        <p:spPr>
          <a:xfrm>
            <a:off x="5108571" y="3209162"/>
            <a:ext cx="78104" cy="201978"/>
          </a:xfrm>
          <a:prstGeom prst="rect">
            <a:avLst/>
          </a:prstGeom>
        </p:spPr>
        <p:txBody>
          <a:bodyPr vert="horz" wrap="square" lIns="0" tIns="9525" rIns="0" bIns="0" rtlCol="0">
            <a:spAutoFit/>
          </a:bodyPr>
          <a:lstStyle/>
          <a:p>
            <a:pPr marL="30480">
              <a:lnSpc>
                <a:spcPts val="394"/>
              </a:lnSpc>
              <a:spcBef>
                <a:spcPts val="75"/>
              </a:spcBef>
            </a:pPr>
            <a:r>
              <a:rPr sz="375" spc="-23" dirty="0">
                <a:solidFill>
                  <a:srgbClr val="131311"/>
                </a:solidFill>
                <a:latin typeface="Arial"/>
                <a:cs typeface="Arial"/>
              </a:rPr>
              <a:t>Vl</a:t>
            </a:r>
            <a:endParaRPr sz="375">
              <a:latin typeface="Arial"/>
              <a:cs typeface="Arial"/>
            </a:endParaRPr>
          </a:p>
          <a:p>
            <a:pPr marL="27623">
              <a:lnSpc>
                <a:spcPts val="469"/>
              </a:lnSpc>
            </a:pPr>
            <a:r>
              <a:rPr sz="488" spc="-41" dirty="0">
                <a:solidFill>
                  <a:srgbClr val="131311"/>
                </a:solidFill>
                <a:latin typeface="Arial"/>
                <a:cs typeface="Arial"/>
              </a:rPr>
              <a:t>C</a:t>
            </a:r>
            <a:endParaRPr sz="488">
              <a:latin typeface="Arial"/>
              <a:cs typeface="Arial"/>
            </a:endParaRPr>
          </a:p>
          <a:p>
            <a:pPr marL="9525">
              <a:lnSpc>
                <a:spcPts val="570"/>
              </a:lnSpc>
            </a:pPr>
            <a:r>
              <a:rPr sz="525" spc="-34" dirty="0">
                <a:solidFill>
                  <a:srgbClr val="131311"/>
                </a:solidFill>
                <a:latin typeface="Arial"/>
                <a:cs typeface="Arial"/>
              </a:rPr>
              <a:t>0</a:t>
            </a:r>
            <a:endParaRPr sz="525">
              <a:latin typeface="Arial"/>
              <a:cs typeface="Arial"/>
            </a:endParaRPr>
          </a:p>
        </p:txBody>
      </p:sp>
      <p:sp>
        <p:nvSpPr>
          <p:cNvPr id="37" name="object 37"/>
          <p:cNvSpPr txBox="1"/>
          <p:nvPr/>
        </p:nvSpPr>
        <p:spPr>
          <a:xfrm>
            <a:off x="5110401" y="3327865"/>
            <a:ext cx="93821" cy="148117"/>
          </a:xfrm>
          <a:prstGeom prst="rect">
            <a:avLst/>
          </a:prstGeom>
        </p:spPr>
        <p:txBody>
          <a:bodyPr vert="horz" wrap="square" lIns="0" tIns="9525" rIns="0" bIns="0" rtlCol="0">
            <a:spAutoFit/>
          </a:bodyPr>
          <a:lstStyle/>
          <a:p>
            <a:pPr marL="9525">
              <a:spcBef>
                <a:spcPts val="75"/>
              </a:spcBef>
            </a:pPr>
            <a:r>
              <a:rPr sz="900" spc="-109" dirty="0">
                <a:solidFill>
                  <a:srgbClr val="131311"/>
                </a:solidFill>
                <a:latin typeface="Times New Roman"/>
                <a:cs typeface="Times New Roman"/>
              </a:rPr>
              <a:t>.....</a:t>
            </a:r>
            <a:endParaRPr sz="900">
              <a:latin typeface="Times New Roman"/>
              <a:cs typeface="Times New Roman"/>
            </a:endParaRPr>
          </a:p>
        </p:txBody>
      </p:sp>
      <p:sp>
        <p:nvSpPr>
          <p:cNvPr id="38" name="object 38"/>
          <p:cNvSpPr txBox="1"/>
          <p:nvPr/>
        </p:nvSpPr>
        <p:spPr>
          <a:xfrm>
            <a:off x="5125318" y="3390077"/>
            <a:ext cx="345281" cy="176330"/>
          </a:xfrm>
          <a:prstGeom prst="rect">
            <a:avLst/>
          </a:prstGeom>
        </p:spPr>
        <p:txBody>
          <a:bodyPr vert="horz" wrap="square" lIns="0" tIns="9525" rIns="0" bIns="0" rtlCol="0">
            <a:spAutoFit/>
          </a:bodyPr>
          <a:lstStyle/>
          <a:p>
            <a:pPr marL="9525">
              <a:lnSpc>
                <a:spcPts val="893"/>
              </a:lnSpc>
              <a:spcBef>
                <a:spcPts val="75"/>
              </a:spcBef>
            </a:pPr>
            <a:r>
              <a:rPr sz="563" dirty="0">
                <a:solidFill>
                  <a:srgbClr val="131311"/>
                </a:solidFill>
                <a:latin typeface="Arial"/>
                <a:cs typeface="Arial"/>
              </a:rPr>
              <a:t>ro</a:t>
            </a:r>
            <a:r>
              <a:rPr sz="563" spc="53" dirty="0">
                <a:solidFill>
                  <a:srgbClr val="131311"/>
                </a:solidFill>
                <a:latin typeface="Arial"/>
                <a:cs typeface="Arial"/>
              </a:rPr>
              <a:t> </a:t>
            </a:r>
            <a:r>
              <a:rPr sz="825" spc="-60" dirty="0">
                <a:solidFill>
                  <a:srgbClr val="010101"/>
                </a:solidFill>
                <a:latin typeface="Courier New"/>
                <a:cs typeface="Courier New"/>
              </a:rPr>
              <a:t>120</a:t>
            </a:r>
            <a:endParaRPr sz="825">
              <a:latin typeface="Courier New"/>
              <a:cs typeface="Courier New"/>
            </a:endParaRPr>
          </a:p>
          <a:p>
            <a:pPr marL="16669">
              <a:lnSpc>
                <a:spcPts val="353"/>
              </a:lnSpc>
            </a:pPr>
            <a:r>
              <a:rPr sz="375" spc="-4" dirty="0">
                <a:solidFill>
                  <a:srgbClr val="010101"/>
                </a:solidFill>
                <a:latin typeface="Times New Roman"/>
                <a:cs typeface="Times New Roman"/>
              </a:rPr>
              <a:t>N</a:t>
            </a:r>
            <a:endParaRPr sz="375">
              <a:latin typeface="Times New Roman"/>
              <a:cs typeface="Times New Roman"/>
            </a:endParaRPr>
          </a:p>
        </p:txBody>
      </p:sp>
      <p:sp>
        <p:nvSpPr>
          <p:cNvPr id="39" name="object 39"/>
          <p:cNvSpPr txBox="1"/>
          <p:nvPr/>
        </p:nvSpPr>
        <p:spPr>
          <a:xfrm>
            <a:off x="5125318" y="3574619"/>
            <a:ext cx="82867" cy="96245"/>
          </a:xfrm>
          <a:prstGeom prst="rect">
            <a:avLst/>
          </a:prstGeom>
        </p:spPr>
        <p:txBody>
          <a:bodyPr vert="horz" wrap="square" lIns="0" tIns="9525" rIns="0" bIns="0" rtlCol="0">
            <a:spAutoFit/>
          </a:bodyPr>
          <a:lstStyle/>
          <a:p>
            <a:pPr marL="9525">
              <a:spcBef>
                <a:spcPts val="75"/>
              </a:spcBef>
            </a:pPr>
            <a:r>
              <a:rPr sz="563" dirty="0">
                <a:solidFill>
                  <a:srgbClr val="010101"/>
                </a:solidFill>
                <a:latin typeface="Arial"/>
                <a:cs typeface="Arial"/>
              </a:rPr>
              <a:t>ro</a:t>
            </a:r>
            <a:endParaRPr sz="563">
              <a:latin typeface="Arial"/>
              <a:cs typeface="Arial"/>
            </a:endParaRPr>
          </a:p>
        </p:txBody>
      </p:sp>
      <p:sp>
        <p:nvSpPr>
          <p:cNvPr id="40" name="object 40"/>
          <p:cNvSpPr txBox="1"/>
          <p:nvPr/>
        </p:nvSpPr>
        <p:spPr>
          <a:xfrm>
            <a:off x="5103277" y="3622138"/>
            <a:ext cx="109538" cy="113493"/>
          </a:xfrm>
          <a:prstGeom prst="rect">
            <a:avLst/>
          </a:prstGeom>
        </p:spPr>
        <p:txBody>
          <a:bodyPr vert="horz" wrap="square" lIns="0" tIns="9525" rIns="0" bIns="0" rtlCol="0">
            <a:spAutoFit/>
          </a:bodyPr>
          <a:lstStyle/>
          <a:p>
            <a:pPr marL="9525">
              <a:spcBef>
                <a:spcPts val="75"/>
              </a:spcBef>
            </a:pPr>
            <a:r>
              <a:rPr sz="675" spc="-79" dirty="0">
                <a:solidFill>
                  <a:srgbClr val="2F3333"/>
                </a:solidFill>
                <a:latin typeface="Times New Roman"/>
                <a:cs typeface="Times New Roman"/>
              </a:rPr>
              <a:t>.</a:t>
            </a:r>
            <a:r>
              <a:rPr sz="675" spc="4" dirty="0">
                <a:solidFill>
                  <a:srgbClr val="010101"/>
                </a:solidFill>
                <a:latin typeface="Times New Roman"/>
                <a:cs typeface="Times New Roman"/>
              </a:rPr>
              <a:t>-t:</a:t>
            </a:r>
            <a:endParaRPr sz="675">
              <a:latin typeface="Times New Roman"/>
              <a:cs typeface="Times New Roman"/>
            </a:endParaRPr>
          </a:p>
        </p:txBody>
      </p:sp>
      <p:sp>
        <p:nvSpPr>
          <p:cNvPr id="41" name="object 41"/>
          <p:cNvSpPr txBox="1"/>
          <p:nvPr/>
        </p:nvSpPr>
        <p:spPr>
          <a:xfrm>
            <a:off x="5283080" y="3632824"/>
            <a:ext cx="187166" cy="136576"/>
          </a:xfrm>
          <a:prstGeom prst="rect">
            <a:avLst/>
          </a:prstGeom>
        </p:spPr>
        <p:txBody>
          <a:bodyPr vert="horz" wrap="square" lIns="0" tIns="9525" rIns="0" bIns="0" rtlCol="0">
            <a:spAutoFit/>
          </a:bodyPr>
          <a:lstStyle/>
          <a:p>
            <a:pPr marL="9525">
              <a:spcBef>
                <a:spcPts val="75"/>
              </a:spcBef>
            </a:pPr>
            <a:r>
              <a:rPr sz="825" spc="-60" dirty="0">
                <a:solidFill>
                  <a:srgbClr val="010101"/>
                </a:solidFill>
                <a:latin typeface="Courier New"/>
                <a:cs typeface="Courier New"/>
              </a:rPr>
              <a:t>100</a:t>
            </a:r>
            <a:endParaRPr sz="825">
              <a:latin typeface="Courier New"/>
              <a:cs typeface="Courier New"/>
            </a:endParaRPr>
          </a:p>
        </p:txBody>
      </p:sp>
      <p:sp>
        <p:nvSpPr>
          <p:cNvPr id="42" name="object 42"/>
          <p:cNvSpPr txBox="1"/>
          <p:nvPr/>
        </p:nvSpPr>
        <p:spPr>
          <a:xfrm>
            <a:off x="5126914" y="3691221"/>
            <a:ext cx="106204" cy="101951"/>
          </a:xfrm>
          <a:prstGeom prst="rect">
            <a:avLst/>
          </a:prstGeom>
        </p:spPr>
        <p:txBody>
          <a:bodyPr vert="horz" wrap="square" lIns="0" tIns="9525" rIns="0" bIns="0" rtlCol="0">
            <a:spAutoFit/>
          </a:bodyPr>
          <a:lstStyle/>
          <a:p>
            <a:pPr marL="9525">
              <a:spcBef>
                <a:spcPts val="75"/>
              </a:spcBef>
            </a:pPr>
            <a:r>
              <a:rPr sz="600" spc="15" dirty="0">
                <a:solidFill>
                  <a:srgbClr val="010101"/>
                </a:solidFill>
                <a:latin typeface="Arial"/>
                <a:cs typeface="Arial"/>
              </a:rPr>
              <a:t>c..</a:t>
            </a:r>
            <a:endParaRPr sz="600">
              <a:latin typeface="Arial"/>
              <a:cs typeface="Arial"/>
            </a:endParaRPr>
          </a:p>
        </p:txBody>
      </p:sp>
      <p:sp>
        <p:nvSpPr>
          <p:cNvPr id="43" name="object 43"/>
          <p:cNvSpPr txBox="1"/>
          <p:nvPr/>
        </p:nvSpPr>
        <p:spPr>
          <a:xfrm>
            <a:off x="5082937" y="3770228"/>
            <a:ext cx="111919" cy="201978"/>
          </a:xfrm>
          <a:prstGeom prst="rect">
            <a:avLst/>
          </a:prstGeom>
        </p:spPr>
        <p:txBody>
          <a:bodyPr vert="horz" wrap="square" lIns="0" tIns="9525" rIns="0" bIns="0" rtlCol="0">
            <a:spAutoFit/>
          </a:bodyPr>
          <a:lstStyle/>
          <a:p>
            <a:pPr marL="56198">
              <a:lnSpc>
                <a:spcPts val="386"/>
              </a:lnSpc>
              <a:spcBef>
                <a:spcPts val="75"/>
              </a:spcBef>
            </a:pPr>
            <a:r>
              <a:rPr sz="375" spc="8" dirty="0">
                <a:solidFill>
                  <a:srgbClr val="010101"/>
                </a:solidFill>
                <a:latin typeface="Arial"/>
                <a:cs typeface="Arial"/>
              </a:rPr>
              <a:t>Vl</a:t>
            </a:r>
            <a:endParaRPr sz="375">
              <a:latin typeface="Arial"/>
              <a:cs typeface="Arial"/>
            </a:endParaRPr>
          </a:p>
          <a:p>
            <a:pPr marL="34766">
              <a:lnSpc>
                <a:spcPts val="472"/>
              </a:lnSpc>
            </a:pPr>
            <a:r>
              <a:rPr sz="525" spc="23" dirty="0">
                <a:solidFill>
                  <a:srgbClr val="010101"/>
                </a:solidFill>
                <a:latin typeface="Arial"/>
                <a:cs typeface="Arial"/>
              </a:rPr>
              <a:t>0</a:t>
            </a:r>
            <a:endParaRPr sz="525">
              <a:latin typeface="Arial"/>
              <a:cs typeface="Arial"/>
            </a:endParaRPr>
          </a:p>
          <a:p>
            <a:pPr marL="9525">
              <a:lnSpc>
                <a:spcPts val="630"/>
              </a:lnSpc>
            </a:pPr>
            <a:r>
              <a:rPr sz="600" spc="15" dirty="0">
                <a:solidFill>
                  <a:srgbClr val="010101"/>
                </a:solidFill>
                <a:latin typeface="Times New Roman"/>
                <a:cs typeface="Times New Roman"/>
              </a:rPr>
              <a:t>I</a:t>
            </a:r>
            <a:endParaRPr sz="600">
              <a:latin typeface="Times New Roman"/>
              <a:cs typeface="Times New Roman"/>
            </a:endParaRPr>
          </a:p>
        </p:txBody>
      </p:sp>
      <p:sp>
        <p:nvSpPr>
          <p:cNvPr id="44" name="object 44"/>
          <p:cNvSpPr txBox="1"/>
          <p:nvPr/>
        </p:nvSpPr>
        <p:spPr>
          <a:xfrm>
            <a:off x="5333317" y="3877861"/>
            <a:ext cx="140018" cy="136576"/>
          </a:xfrm>
          <a:prstGeom prst="rect">
            <a:avLst/>
          </a:prstGeom>
        </p:spPr>
        <p:txBody>
          <a:bodyPr vert="horz" wrap="square" lIns="0" tIns="9525" rIns="0" bIns="0" rtlCol="0">
            <a:spAutoFit/>
          </a:bodyPr>
          <a:lstStyle/>
          <a:p>
            <a:pPr marL="9525">
              <a:spcBef>
                <a:spcPts val="75"/>
              </a:spcBef>
            </a:pPr>
            <a:r>
              <a:rPr sz="825" spc="-26" dirty="0">
                <a:solidFill>
                  <a:srgbClr val="010101"/>
                </a:solidFill>
                <a:latin typeface="Courier New"/>
                <a:cs typeface="Courier New"/>
              </a:rPr>
              <a:t>80</a:t>
            </a:r>
            <a:endParaRPr sz="825">
              <a:latin typeface="Courier New"/>
              <a:cs typeface="Courier New"/>
            </a:endParaRPr>
          </a:p>
        </p:txBody>
      </p:sp>
      <p:sp>
        <p:nvSpPr>
          <p:cNvPr id="45" name="object 45"/>
          <p:cNvSpPr txBox="1"/>
          <p:nvPr/>
        </p:nvSpPr>
        <p:spPr>
          <a:xfrm>
            <a:off x="5104508" y="3959921"/>
            <a:ext cx="80010" cy="78868"/>
          </a:xfrm>
          <a:prstGeom prst="rect">
            <a:avLst/>
          </a:prstGeom>
        </p:spPr>
        <p:txBody>
          <a:bodyPr vert="horz" wrap="square" lIns="0" tIns="9525" rIns="0" bIns="0" rtlCol="0">
            <a:spAutoFit/>
          </a:bodyPr>
          <a:lstStyle/>
          <a:p>
            <a:pPr marL="9525">
              <a:spcBef>
                <a:spcPts val="75"/>
              </a:spcBef>
            </a:pPr>
            <a:r>
              <a:rPr sz="450" spc="-11" dirty="0">
                <a:solidFill>
                  <a:srgbClr val="010101"/>
                </a:solidFill>
                <a:latin typeface="Arial"/>
                <a:cs typeface="Arial"/>
              </a:rPr>
              <a:t>'+-</a:t>
            </a:r>
            <a:endParaRPr sz="450">
              <a:latin typeface="Arial"/>
              <a:cs typeface="Arial"/>
            </a:endParaRPr>
          </a:p>
        </p:txBody>
      </p:sp>
      <p:sp>
        <p:nvSpPr>
          <p:cNvPr id="46" name="object 46"/>
          <p:cNvSpPr txBox="1"/>
          <p:nvPr/>
        </p:nvSpPr>
        <p:spPr>
          <a:xfrm>
            <a:off x="5108571" y="3991219"/>
            <a:ext cx="96679" cy="142892"/>
          </a:xfrm>
          <a:prstGeom prst="rect">
            <a:avLst/>
          </a:prstGeom>
        </p:spPr>
        <p:txBody>
          <a:bodyPr vert="horz" wrap="square" lIns="0" tIns="21431" rIns="0" bIns="0" rtlCol="0">
            <a:spAutoFit/>
          </a:bodyPr>
          <a:lstStyle/>
          <a:p>
            <a:pPr marL="9525">
              <a:spcBef>
                <a:spcPts val="169"/>
              </a:spcBef>
            </a:pPr>
            <a:r>
              <a:rPr sz="525" spc="-15" dirty="0">
                <a:solidFill>
                  <a:srgbClr val="010101"/>
                </a:solidFill>
                <a:latin typeface="Arial"/>
                <a:cs typeface="Arial"/>
              </a:rPr>
              <a:t>0</a:t>
            </a:r>
            <a:endParaRPr sz="525">
              <a:latin typeface="Arial"/>
              <a:cs typeface="Arial"/>
            </a:endParaRPr>
          </a:p>
          <a:p>
            <a:pPr marL="30004">
              <a:spcBef>
                <a:spcPts val="45"/>
              </a:spcBef>
            </a:pPr>
            <a:r>
              <a:rPr sz="263" spc="23" dirty="0">
                <a:solidFill>
                  <a:srgbClr val="010101"/>
                </a:solidFill>
                <a:latin typeface="Times New Roman"/>
                <a:cs typeface="Times New Roman"/>
              </a:rPr>
              <a:t>I,,_</a:t>
            </a:r>
            <a:endParaRPr sz="263">
              <a:latin typeface="Times New Roman"/>
              <a:cs typeface="Times New Roman"/>
            </a:endParaRPr>
          </a:p>
        </p:txBody>
      </p:sp>
      <p:sp>
        <p:nvSpPr>
          <p:cNvPr id="47" name="object 47"/>
          <p:cNvSpPr txBox="1"/>
          <p:nvPr/>
        </p:nvSpPr>
        <p:spPr>
          <a:xfrm>
            <a:off x="5128297" y="4134348"/>
            <a:ext cx="77629" cy="67326"/>
          </a:xfrm>
          <a:prstGeom prst="rect">
            <a:avLst/>
          </a:prstGeom>
        </p:spPr>
        <p:txBody>
          <a:bodyPr vert="horz" wrap="square" lIns="0" tIns="9525" rIns="0" bIns="0" rtlCol="0">
            <a:spAutoFit/>
          </a:bodyPr>
          <a:lstStyle/>
          <a:p>
            <a:pPr marL="9525">
              <a:spcBef>
                <a:spcPts val="75"/>
              </a:spcBef>
            </a:pPr>
            <a:r>
              <a:rPr sz="375" spc="15" dirty="0">
                <a:solidFill>
                  <a:srgbClr val="010101"/>
                </a:solidFill>
                <a:latin typeface="Times New Roman"/>
                <a:cs typeface="Times New Roman"/>
              </a:rPr>
              <a:t>QJ</a:t>
            </a:r>
            <a:endParaRPr sz="375">
              <a:latin typeface="Times New Roman"/>
              <a:cs typeface="Times New Roman"/>
            </a:endParaRPr>
          </a:p>
        </p:txBody>
      </p:sp>
      <p:sp>
        <p:nvSpPr>
          <p:cNvPr id="48" name="object 48"/>
          <p:cNvSpPr txBox="1"/>
          <p:nvPr/>
        </p:nvSpPr>
        <p:spPr>
          <a:xfrm>
            <a:off x="5331043" y="4122898"/>
            <a:ext cx="140018" cy="136576"/>
          </a:xfrm>
          <a:prstGeom prst="rect">
            <a:avLst/>
          </a:prstGeom>
        </p:spPr>
        <p:txBody>
          <a:bodyPr vert="horz" wrap="square" lIns="0" tIns="9525" rIns="0" bIns="0" rtlCol="0">
            <a:spAutoFit/>
          </a:bodyPr>
          <a:lstStyle/>
          <a:p>
            <a:pPr marL="9525">
              <a:spcBef>
                <a:spcPts val="75"/>
              </a:spcBef>
            </a:pPr>
            <a:r>
              <a:rPr sz="825" spc="-26" dirty="0">
                <a:solidFill>
                  <a:srgbClr val="010101"/>
                </a:solidFill>
                <a:latin typeface="Courier New"/>
                <a:cs typeface="Courier New"/>
              </a:rPr>
              <a:t>60</a:t>
            </a:r>
            <a:endParaRPr sz="825">
              <a:latin typeface="Courier New"/>
              <a:cs typeface="Courier New"/>
            </a:endParaRPr>
          </a:p>
        </p:txBody>
      </p:sp>
      <p:sp>
        <p:nvSpPr>
          <p:cNvPr id="49" name="object 49"/>
          <p:cNvSpPr txBox="1"/>
          <p:nvPr/>
        </p:nvSpPr>
        <p:spPr>
          <a:xfrm>
            <a:off x="5099274" y="4162593"/>
            <a:ext cx="106204" cy="113493"/>
          </a:xfrm>
          <a:prstGeom prst="rect">
            <a:avLst/>
          </a:prstGeom>
        </p:spPr>
        <p:txBody>
          <a:bodyPr vert="horz" wrap="square" lIns="0" tIns="9525" rIns="0" bIns="0" rtlCol="0">
            <a:spAutoFit/>
          </a:bodyPr>
          <a:lstStyle/>
          <a:p>
            <a:pPr marL="9525">
              <a:spcBef>
                <a:spcPts val="75"/>
              </a:spcBef>
            </a:pPr>
            <a:r>
              <a:rPr sz="675" spc="-15" dirty="0">
                <a:solidFill>
                  <a:srgbClr val="010101"/>
                </a:solidFill>
                <a:latin typeface="Arial"/>
                <a:cs typeface="Arial"/>
              </a:rPr>
              <a:t>..c</a:t>
            </a:r>
            <a:endParaRPr sz="675">
              <a:latin typeface="Arial"/>
              <a:cs typeface="Arial"/>
            </a:endParaRPr>
          </a:p>
        </p:txBody>
      </p:sp>
      <p:sp>
        <p:nvSpPr>
          <p:cNvPr id="50" name="object 50"/>
          <p:cNvSpPr txBox="1"/>
          <p:nvPr/>
        </p:nvSpPr>
        <p:spPr>
          <a:xfrm>
            <a:off x="5122056" y="4239882"/>
            <a:ext cx="89535" cy="130870"/>
          </a:xfrm>
          <a:prstGeom prst="rect">
            <a:avLst/>
          </a:prstGeom>
        </p:spPr>
        <p:txBody>
          <a:bodyPr vert="horz" wrap="square" lIns="0" tIns="9525" rIns="0" bIns="0" rtlCol="0">
            <a:spAutoFit/>
          </a:bodyPr>
          <a:lstStyle/>
          <a:p>
            <a:pPr marL="9525">
              <a:spcBef>
                <a:spcPts val="75"/>
              </a:spcBef>
            </a:pPr>
            <a:r>
              <a:rPr sz="788" spc="26" dirty="0">
                <a:solidFill>
                  <a:srgbClr val="010101"/>
                </a:solidFill>
                <a:latin typeface="Arial"/>
                <a:cs typeface="Arial"/>
              </a:rPr>
              <a:t>E</a:t>
            </a:r>
            <a:endParaRPr sz="788">
              <a:latin typeface="Arial"/>
              <a:cs typeface="Arial"/>
            </a:endParaRPr>
          </a:p>
        </p:txBody>
      </p:sp>
      <p:sp>
        <p:nvSpPr>
          <p:cNvPr id="51" name="object 51"/>
          <p:cNvSpPr txBox="1"/>
          <p:nvPr/>
        </p:nvSpPr>
        <p:spPr>
          <a:xfrm>
            <a:off x="5124817" y="4344652"/>
            <a:ext cx="82391" cy="78868"/>
          </a:xfrm>
          <a:prstGeom prst="rect">
            <a:avLst/>
          </a:prstGeom>
        </p:spPr>
        <p:txBody>
          <a:bodyPr vert="horz" wrap="square" lIns="0" tIns="9525" rIns="0" bIns="0" rtlCol="0">
            <a:spAutoFit/>
          </a:bodyPr>
          <a:lstStyle/>
          <a:p>
            <a:pPr marL="9525">
              <a:spcBef>
                <a:spcPts val="75"/>
              </a:spcBef>
            </a:pPr>
            <a:r>
              <a:rPr sz="450" spc="4" dirty="0">
                <a:solidFill>
                  <a:srgbClr val="010101"/>
                </a:solidFill>
                <a:latin typeface="Arial"/>
                <a:cs typeface="Arial"/>
              </a:rPr>
              <a:t>::J</a:t>
            </a:r>
            <a:endParaRPr sz="450">
              <a:latin typeface="Arial"/>
              <a:cs typeface="Arial"/>
            </a:endParaRPr>
          </a:p>
        </p:txBody>
      </p:sp>
      <p:sp>
        <p:nvSpPr>
          <p:cNvPr id="52" name="object 52"/>
          <p:cNvSpPr txBox="1"/>
          <p:nvPr/>
        </p:nvSpPr>
        <p:spPr>
          <a:xfrm>
            <a:off x="5109275" y="4353622"/>
            <a:ext cx="362426" cy="153953"/>
          </a:xfrm>
          <a:prstGeom prst="rect">
            <a:avLst/>
          </a:prstGeom>
        </p:spPr>
        <p:txBody>
          <a:bodyPr vert="horz" wrap="square" lIns="0" tIns="9525" rIns="0" bIns="0" rtlCol="0">
            <a:spAutoFit/>
          </a:bodyPr>
          <a:lstStyle/>
          <a:p>
            <a:pPr marL="9525">
              <a:spcBef>
                <a:spcPts val="75"/>
              </a:spcBef>
              <a:tabLst>
                <a:tab pos="231934" algn="l"/>
              </a:tabLst>
            </a:pPr>
            <a:r>
              <a:rPr sz="938" spc="19" dirty="0">
                <a:solidFill>
                  <a:srgbClr val="010101"/>
                </a:solidFill>
                <a:latin typeface="Times New Roman"/>
                <a:cs typeface="Times New Roman"/>
              </a:rPr>
              <a:t>z	</a:t>
            </a:r>
            <a:r>
              <a:rPr sz="825" spc="-26" dirty="0">
                <a:solidFill>
                  <a:srgbClr val="131311"/>
                </a:solidFill>
                <a:latin typeface="Courier New"/>
                <a:cs typeface="Courier New"/>
              </a:rPr>
              <a:t>40</a:t>
            </a:r>
            <a:endParaRPr sz="825">
              <a:latin typeface="Courier New"/>
              <a:cs typeface="Courier New"/>
            </a:endParaRPr>
          </a:p>
        </p:txBody>
      </p:sp>
      <p:sp>
        <p:nvSpPr>
          <p:cNvPr id="53" name="object 53"/>
          <p:cNvSpPr txBox="1"/>
          <p:nvPr/>
        </p:nvSpPr>
        <p:spPr>
          <a:xfrm>
            <a:off x="5336255" y="4610681"/>
            <a:ext cx="133826" cy="136576"/>
          </a:xfrm>
          <a:prstGeom prst="rect">
            <a:avLst/>
          </a:prstGeom>
        </p:spPr>
        <p:txBody>
          <a:bodyPr vert="horz" wrap="square" lIns="0" tIns="9525" rIns="0" bIns="0" rtlCol="0">
            <a:spAutoFit/>
          </a:bodyPr>
          <a:lstStyle/>
          <a:p>
            <a:pPr marL="9525">
              <a:spcBef>
                <a:spcPts val="75"/>
              </a:spcBef>
            </a:pPr>
            <a:r>
              <a:rPr sz="825" spc="-49" dirty="0">
                <a:solidFill>
                  <a:srgbClr val="131311"/>
                </a:solidFill>
                <a:latin typeface="Courier New"/>
                <a:cs typeface="Courier New"/>
              </a:rPr>
              <a:t>20</a:t>
            </a:r>
            <a:endParaRPr sz="825">
              <a:latin typeface="Courier New"/>
              <a:cs typeface="Courier New"/>
            </a:endParaRPr>
          </a:p>
        </p:txBody>
      </p:sp>
      <p:sp>
        <p:nvSpPr>
          <p:cNvPr id="54" name="object 54"/>
          <p:cNvSpPr txBox="1"/>
          <p:nvPr/>
        </p:nvSpPr>
        <p:spPr>
          <a:xfrm>
            <a:off x="5385949" y="4855718"/>
            <a:ext cx="76676" cy="136576"/>
          </a:xfrm>
          <a:prstGeom prst="rect">
            <a:avLst/>
          </a:prstGeom>
        </p:spPr>
        <p:txBody>
          <a:bodyPr vert="horz" wrap="square" lIns="0" tIns="9525" rIns="0" bIns="0" rtlCol="0">
            <a:spAutoFit/>
          </a:bodyPr>
          <a:lstStyle/>
          <a:p>
            <a:pPr marL="9525">
              <a:spcBef>
                <a:spcPts val="75"/>
              </a:spcBef>
            </a:pPr>
            <a:r>
              <a:rPr sz="825" spc="-45" dirty="0">
                <a:solidFill>
                  <a:srgbClr val="010101"/>
                </a:solidFill>
                <a:latin typeface="Courier New"/>
                <a:cs typeface="Courier New"/>
              </a:rPr>
              <a:t>0</a:t>
            </a:r>
            <a:endParaRPr sz="825">
              <a:latin typeface="Courier New"/>
              <a:cs typeface="Courier New"/>
            </a:endParaRPr>
          </a:p>
        </p:txBody>
      </p:sp>
      <p:sp>
        <p:nvSpPr>
          <p:cNvPr id="55" name="object 55"/>
          <p:cNvSpPr txBox="1"/>
          <p:nvPr/>
        </p:nvSpPr>
        <p:spPr>
          <a:xfrm>
            <a:off x="5671832" y="4997321"/>
            <a:ext cx="252889" cy="148117"/>
          </a:xfrm>
          <a:prstGeom prst="rect">
            <a:avLst/>
          </a:prstGeom>
        </p:spPr>
        <p:txBody>
          <a:bodyPr vert="horz" wrap="square" lIns="0" tIns="9525" rIns="0" bIns="0" rtlCol="0">
            <a:spAutoFit/>
          </a:bodyPr>
          <a:lstStyle/>
          <a:p>
            <a:pPr marL="9525">
              <a:spcBef>
                <a:spcPts val="75"/>
              </a:spcBef>
            </a:pPr>
            <a:r>
              <a:rPr sz="900" spc="-86" dirty="0">
                <a:solidFill>
                  <a:srgbClr val="131311"/>
                </a:solidFill>
                <a:latin typeface="Courier New"/>
                <a:cs typeface="Courier New"/>
              </a:rPr>
              <a:t>2012</a:t>
            </a:r>
            <a:endParaRPr sz="900">
              <a:latin typeface="Courier New"/>
              <a:cs typeface="Courier New"/>
            </a:endParaRPr>
          </a:p>
        </p:txBody>
      </p:sp>
      <p:sp>
        <p:nvSpPr>
          <p:cNvPr id="56" name="object 56"/>
          <p:cNvSpPr txBox="1"/>
          <p:nvPr/>
        </p:nvSpPr>
        <p:spPr>
          <a:xfrm>
            <a:off x="6166101" y="4997321"/>
            <a:ext cx="252889" cy="148117"/>
          </a:xfrm>
          <a:prstGeom prst="rect">
            <a:avLst/>
          </a:prstGeom>
        </p:spPr>
        <p:txBody>
          <a:bodyPr vert="horz" wrap="square" lIns="0" tIns="9525" rIns="0" bIns="0" rtlCol="0">
            <a:spAutoFit/>
          </a:bodyPr>
          <a:lstStyle/>
          <a:p>
            <a:pPr marL="9525">
              <a:spcBef>
                <a:spcPts val="75"/>
              </a:spcBef>
            </a:pPr>
            <a:r>
              <a:rPr sz="900" spc="-86" dirty="0">
                <a:solidFill>
                  <a:srgbClr val="131311"/>
                </a:solidFill>
                <a:latin typeface="Courier New"/>
                <a:cs typeface="Courier New"/>
              </a:rPr>
              <a:t>2013</a:t>
            </a:r>
            <a:endParaRPr sz="900">
              <a:latin typeface="Courier New"/>
              <a:cs typeface="Courier New"/>
            </a:endParaRPr>
          </a:p>
        </p:txBody>
      </p:sp>
      <p:sp>
        <p:nvSpPr>
          <p:cNvPr id="57" name="object 57"/>
          <p:cNvSpPr txBox="1"/>
          <p:nvPr/>
        </p:nvSpPr>
        <p:spPr>
          <a:xfrm>
            <a:off x="6658082" y="4997321"/>
            <a:ext cx="258128" cy="148117"/>
          </a:xfrm>
          <a:prstGeom prst="rect">
            <a:avLst/>
          </a:prstGeom>
        </p:spPr>
        <p:txBody>
          <a:bodyPr vert="horz" wrap="square" lIns="0" tIns="9525" rIns="0" bIns="0" rtlCol="0">
            <a:spAutoFit/>
          </a:bodyPr>
          <a:lstStyle/>
          <a:p>
            <a:pPr marL="9525">
              <a:spcBef>
                <a:spcPts val="75"/>
              </a:spcBef>
            </a:pPr>
            <a:r>
              <a:rPr sz="900" spc="-75" dirty="0">
                <a:solidFill>
                  <a:srgbClr val="131311"/>
                </a:solidFill>
                <a:latin typeface="Courier New"/>
                <a:cs typeface="Courier New"/>
              </a:rPr>
              <a:t>2014</a:t>
            </a:r>
            <a:endParaRPr sz="900">
              <a:latin typeface="Courier New"/>
              <a:cs typeface="Courier New"/>
            </a:endParaRPr>
          </a:p>
        </p:txBody>
      </p:sp>
      <p:sp>
        <p:nvSpPr>
          <p:cNvPr id="58" name="object 58"/>
          <p:cNvSpPr txBox="1"/>
          <p:nvPr/>
        </p:nvSpPr>
        <p:spPr>
          <a:xfrm>
            <a:off x="7152352" y="4997321"/>
            <a:ext cx="255270" cy="148117"/>
          </a:xfrm>
          <a:prstGeom prst="rect">
            <a:avLst/>
          </a:prstGeom>
        </p:spPr>
        <p:txBody>
          <a:bodyPr vert="horz" wrap="square" lIns="0" tIns="9525" rIns="0" bIns="0" rtlCol="0">
            <a:spAutoFit/>
          </a:bodyPr>
          <a:lstStyle/>
          <a:p>
            <a:pPr marL="9525">
              <a:spcBef>
                <a:spcPts val="75"/>
              </a:spcBef>
            </a:pPr>
            <a:r>
              <a:rPr sz="900" spc="-83" dirty="0">
                <a:solidFill>
                  <a:srgbClr val="131311"/>
                </a:solidFill>
                <a:latin typeface="Courier New"/>
                <a:cs typeface="Courier New"/>
              </a:rPr>
              <a:t>2015</a:t>
            </a:r>
            <a:endParaRPr sz="900">
              <a:latin typeface="Courier New"/>
              <a:cs typeface="Courier New"/>
            </a:endParaRPr>
          </a:p>
        </p:txBody>
      </p:sp>
      <p:sp>
        <p:nvSpPr>
          <p:cNvPr id="59" name="object 59"/>
          <p:cNvSpPr txBox="1"/>
          <p:nvPr/>
        </p:nvSpPr>
        <p:spPr>
          <a:xfrm>
            <a:off x="7646622" y="4997321"/>
            <a:ext cx="255270" cy="148117"/>
          </a:xfrm>
          <a:prstGeom prst="rect">
            <a:avLst/>
          </a:prstGeom>
        </p:spPr>
        <p:txBody>
          <a:bodyPr vert="horz" wrap="square" lIns="0" tIns="9525" rIns="0" bIns="0" rtlCol="0">
            <a:spAutoFit/>
          </a:bodyPr>
          <a:lstStyle/>
          <a:p>
            <a:pPr marL="9525">
              <a:spcBef>
                <a:spcPts val="75"/>
              </a:spcBef>
            </a:pPr>
            <a:r>
              <a:rPr sz="900" spc="-83" dirty="0">
                <a:solidFill>
                  <a:srgbClr val="131311"/>
                </a:solidFill>
                <a:latin typeface="Courier New"/>
                <a:cs typeface="Courier New"/>
              </a:rPr>
              <a:t>2016</a:t>
            </a:r>
            <a:endParaRPr sz="900">
              <a:latin typeface="Courier New"/>
              <a:cs typeface="Courier New"/>
            </a:endParaRPr>
          </a:p>
        </p:txBody>
      </p:sp>
      <p:sp>
        <p:nvSpPr>
          <p:cNvPr id="60" name="object 60"/>
          <p:cNvSpPr txBox="1"/>
          <p:nvPr/>
        </p:nvSpPr>
        <p:spPr>
          <a:xfrm>
            <a:off x="8140892" y="4997321"/>
            <a:ext cx="255270" cy="148117"/>
          </a:xfrm>
          <a:prstGeom prst="rect">
            <a:avLst/>
          </a:prstGeom>
        </p:spPr>
        <p:txBody>
          <a:bodyPr vert="horz" wrap="square" lIns="0" tIns="9525" rIns="0" bIns="0" rtlCol="0">
            <a:spAutoFit/>
          </a:bodyPr>
          <a:lstStyle/>
          <a:p>
            <a:pPr marL="9525">
              <a:spcBef>
                <a:spcPts val="75"/>
              </a:spcBef>
            </a:pPr>
            <a:r>
              <a:rPr sz="900" spc="-83" dirty="0">
                <a:solidFill>
                  <a:srgbClr val="131311"/>
                </a:solidFill>
                <a:latin typeface="Courier New"/>
                <a:cs typeface="Courier New"/>
              </a:rPr>
              <a:t>2017</a:t>
            </a:r>
            <a:endParaRPr sz="900">
              <a:latin typeface="Courier New"/>
              <a:cs typeface="Courier New"/>
            </a:endParaRPr>
          </a:p>
        </p:txBody>
      </p:sp>
      <p:sp>
        <p:nvSpPr>
          <p:cNvPr id="61" name="object 61"/>
          <p:cNvSpPr txBox="1"/>
          <p:nvPr/>
        </p:nvSpPr>
        <p:spPr>
          <a:xfrm>
            <a:off x="399487" y="5621744"/>
            <a:ext cx="902494" cy="253274"/>
          </a:xfrm>
          <a:prstGeom prst="rect">
            <a:avLst/>
          </a:prstGeom>
        </p:spPr>
        <p:txBody>
          <a:bodyPr vert="horz" wrap="square" lIns="0" tIns="9525" rIns="0" bIns="0" rtlCol="0">
            <a:spAutoFit/>
          </a:bodyPr>
          <a:lstStyle/>
          <a:p>
            <a:pPr marL="20003">
              <a:lnSpc>
                <a:spcPts val="686"/>
              </a:lnSpc>
              <a:spcBef>
                <a:spcPts val="75"/>
              </a:spcBef>
            </a:pPr>
            <a:r>
              <a:rPr sz="600" spc="19" dirty="0">
                <a:solidFill>
                  <a:srgbClr val="114D89"/>
                </a:solidFill>
                <a:latin typeface="Arial"/>
                <a:cs typeface="Arial"/>
              </a:rPr>
              <a:t>Department</a:t>
            </a:r>
            <a:r>
              <a:rPr sz="600" spc="71" dirty="0">
                <a:solidFill>
                  <a:srgbClr val="114D89"/>
                </a:solidFill>
                <a:latin typeface="Arial"/>
                <a:cs typeface="Arial"/>
              </a:rPr>
              <a:t> </a:t>
            </a:r>
            <a:r>
              <a:rPr sz="600" spc="15" dirty="0">
                <a:solidFill>
                  <a:srgbClr val="114D89"/>
                </a:solidFill>
                <a:latin typeface="Arial"/>
                <a:cs typeface="Arial"/>
              </a:rPr>
              <a:t>of</a:t>
            </a:r>
            <a:endParaRPr sz="600">
              <a:latin typeface="Arial"/>
              <a:cs typeface="Arial"/>
            </a:endParaRPr>
          </a:p>
          <a:p>
            <a:pPr marL="9525">
              <a:lnSpc>
                <a:spcPts val="1226"/>
              </a:lnSpc>
            </a:pPr>
            <a:r>
              <a:rPr sz="1050" b="1" spc="-4" dirty="0">
                <a:solidFill>
                  <a:srgbClr val="114D89"/>
                </a:solidFill>
                <a:latin typeface="Arial"/>
                <a:cs typeface="Arial"/>
              </a:rPr>
              <a:t>Public</a:t>
            </a:r>
            <a:r>
              <a:rPr sz="1050" b="1" spc="68" dirty="0">
                <a:solidFill>
                  <a:srgbClr val="114D89"/>
                </a:solidFill>
                <a:latin typeface="Arial"/>
                <a:cs typeface="Arial"/>
              </a:rPr>
              <a:t> </a:t>
            </a:r>
            <a:r>
              <a:rPr sz="1050" b="1" spc="26" dirty="0">
                <a:solidFill>
                  <a:srgbClr val="114D89"/>
                </a:solidFill>
                <a:latin typeface="Arial"/>
                <a:cs typeface="Arial"/>
              </a:rPr>
              <a:t>Health</a:t>
            </a:r>
            <a:endParaRPr sz="1050">
              <a:latin typeface="Arial"/>
              <a:cs typeface="Arial"/>
            </a:endParaRPr>
          </a:p>
        </p:txBody>
      </p:sp>
      <p:sp>
        <p:nvSpPr>
          <p:cNvPr id="62" name="object 62"/>
          <p:cNvSpPr txBox="1"/>
          <p:nvPr/>
        </p:nvSpPr>
        <p:spPr>
          <a:xfrm>
            <a:off x="6817424" y="5775180"/>
            <a:ext cx="2082165" cy="101951"/>
          </a:xfrm>
          <a:prstGeom prst="rect">
            <a:avLst/>
          </a:prstGeom>
        </p:spPr>
        <p:txBody>
          <a:bodyPr vert="horz" wrap="square" lIns="0" tIns="9525" rIns="0" bIns="0" rtlCol="0">
            <a:spAutoFit/>
          </a:bodyPr>
          <a:lstStyle/>
          <a:p>
            <a:pPr marL="9525">
              <a:spcBef>
                <a:spcPts val="75"/>
              </a:spcBef>
            </a:pPr>
            <a:r>
              <a:rPr sz="600" dirty="0">
                <a:solidFill>
                  <a:srgbClr val="010101"/>
                </a:solidFill>
                <a:latin typeface="Arial"/>
                <a:cs typeface="Arial"/>
              </a:rPr>
              <a:t>DDC, </a:t>
            </a:r>
            <a:r>
              <a:rPr sz="600" spc="26" dirty="0">
                <a:solidFill>
                  <a:srgbClr val="010101"/>
                </a:solidFill>
                <a:latin typeface="Arial"/>
                <a:cs typeface="Arial"/>
              </a:rPr>
              <a:t>Philadelphia </a:t>
            </a:r>
            <a:r>
              <a:rPr sz="600" spc="45" dirty="0">
                <a:solidFill>
                  <a:srgbClr val="010101"/>
                </a:solidFill>
                <a:latin typeface="Arial"/>
                <a:cs typeface="Arial"/>
              </a:rPr>
              <a:t>Department </a:t>
            </a:r>
            <a:r>
              <a:rPr sz="600" spc="38" dirty="0">
                <a:solidFill>
                  <a:srgbClr val="010101"/>
                </a:solidFill>
                <a:latin typeface="Arial"/>
                <a:cs typeface="Arial"/>
              </a:rPr>
              <a:t>of </a:t>
            </a:r>
            <a:r>
              <a:rPr sz="600" spc="23" dirty="0">
                <a:solidFill>
                  <a:srgbClr val="010101"/>
                </a:solidFill>
                <a:latin typeface="Arial"/>
                <a:cs typeface="Arial"/>
              </a:rPr>
              <a:t>Public </a:t>
            </a:r>
            <a:r>
              <a:rPr sz="600" spc="11" dirty="0">
                <a:solidFill>
                  <a:srgbClr val="010101"/>
                </a:solidFill>
                <a:latin typeface="Arial"/>
                <a:cs typeface="Arial"/>
              </a:rPr>
              <a:t>Healt </a:t>
            </a:r>
            <a:r>
              <a:rPr sz="600" spc="4" dirty="0">
                <a:solidFill>
                  <a:srgbClr val="010101"/>
                </a:solidFill>
                <a:latin typeface="Arial"/>
                <a:cs typeface="Arial"/>
              </a:rPr>
              <a:t>h</a:t>
            </a:r>
            <a:r>
              <a:rPr sz="600" spc="4" dirty="0">
                <a:solidFill>
                  <a:srgbClr val="2F3333"/>
                </a:solidFill>
                <a:latin typeface="Arial"/>
                <a:cs typeface="Arial"/>
              </a:rPr>
              <a:t>;</a:t>
            </a:r>
            <a:r>
              <a:rPr sz="600" spc="158" dirty="0">
                <a:solidFill>
                  <a:srgbClr val="2F3333"/>
                </a:solidFill>
                <a:latin typeface="Arial"/>
                <a:cs typeface="Arial"/>
              </a:rPr>
              <a:t> </a:t>
            </a:r>
            <a:r>
              <a:rPr sz="600" spc="4" dirty="0">
                <a:solidFill>
                  <a:srgbClr val="010101"/>
                </a:solidFill>
                <a:latin typeface="Arial"/>
                <a:cs typeface="Arial"/>
              </a:rPr>
              <a:t>PHC4</a:t>
            </a:r>
            <a:endParaRPr sz="600">
              <a:latin typeface="Arial"/>
              <a:cs typeface="Arial"/>
            </a:endParaRPr>
          </a:p>
        </p:txBody>
      </p:sp>
    </p:spTree>
    <p:extLst>
      <p:ext uri="{BB962C8B-B14F-4D97-AF65-F5344CB8AC3E}">
        <p14:creationId xmlns:p14="http://schemas.microsoft.com/office/powerpoint/2010/main" val="139095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F87A31-36D3-C54C-A5D5-F88246296AAE}"/>
              </a:ext>
            </a:extLst>
          </p:cNvPr>
          <p:cNvSpPr txBox="1"/>
          <p:nvPr/>
        </p:nvSpPr>
        <p:spPr>
          <a:xfrm>
            <a:off x="549265" y="871703"/>
            <a:ext cx="8325092" cy="473925"/>
          </a:xfrm>
          <a:prstGeom prst="rect">
            <a:avLst/>
          </a:prstGeom>
          <a:noFill/>
        </p:spPr>
        <p:txBody>
          <a:bodyPr wrap="square" lIns="57863" tIns="28931" rIns="57863" bIns="28931" rtlCol="0">
            <a:spAutoFit/>
          </a:bodyPr>
          <a:lstStyle/>
          <a:p>
            <a:pPr defTabSz="685800" eaLnBrk="1" fontAlgn="auto" hangingPunct="1">
              <a:spcBef>
                <a:spcPts val="0"/>
              </a:spcBef>
              <a:spcAft>
                <a:spcPts val="0"/>
              </a:spcAft>
              <a:defRPr/>
            </a:pPr>
            <a:r>
              <a:rPr lang="en-US" sz="2700" dirty="0">
                <a:solidFill>
                  <a:srgbClr val="FF0000"/>
                </a:solidFill>
                <a:latin typeface="Franklin Gothic Book" panose="020B0503020102020204" pitchFamily="34" charset="0"/>
              </a:rPr>
              <a:t>HIV Can Spread Rapidly Among People Who Inject Drugs  </a:t>
            </a:r>
          </a:p>
        </p:txBody>
      </p:sp>
      <p:sp>
        <p:nvSpPr>
          <p:cNvPr id="12" name="Title 1">
            <a:extLst>
              <a:ext uri="{FF2B5EF4-FFF2-40B4-BE49-F238E27FC236}">
                <a16:creationId xmlns:a16="http://schemas.microsoft.com/office/drawing/2014/main" id="{5819EF48-D99B-2444-962D-678A69ED58F1}"/>
              </a:ext>
            </a:extLst>
          </p:cNvPr>
          <p:cNvSpPr>
            <a:spLocks noGrp="1"/>
          </p:cNvSpPr>
          <p:nvPr>
            <p:ph type="title"/>
          </p:nvPr>
        </p:nvSpPr>
        <p:spPr>
          <a:xfrm>
            <a:off x="887708" y="1309598"/>
            <a:ext cx="7626120" cy="497087"/>
          </a:xfrm>
        </p:spPr>
        <p:txBody>
          <a:bodyPr>
            <a:noAutofit/>
          </a:bodyPr>
          <a:lstStyle/>
          <a:p>
            <a:pPr algn="l">
              <a:lnSpc>
                <a:spcPts val="2280"/>
              </a:lnSpc>
            </a:pPr>
            <a:r>
              <a:rPr lang="en-US" sz="2100" dirty="0">
                <a:solidFill>
                  <a:schemeClr val="tx1">
                    <a:lumMod val="65000"/>
                    <a:lumOff val="35000"/>
                  </a:schemeClr>
                </a:solidFill>
              </a:rPr>
              <a:t>U.S. counties vulnerable to rapid spread of IDU-associated HIV</a:t>
            </a:r>
          </a:p>
        </p:txBody>
      </p:sp>
      <p:sp>
        <p:nvSpPr>
          <p:cNvPr id="17" name="Rectangle 16">
            <a:extLst>
              <a:ext uri="{FF2B5EF4-FFF2-40B4-BE49-F238E27FC236}">
                <a16:creationId xmlns:a16="http://schemas.microsoft.com/office/drawing/2014/main" id="{6F3D0809-9F71-134F-B9EB-C1BBC710AE45}"/>
              </a:ext>
            </a:extLst>
          </p:cNvPr>
          <p:cNvSpPr/>
          <p:nvPr/>
        </p:nvSpPr>
        <p:spPr>
          <a:xfrm>
            <a:off x="4857239" y="6062936"/>
            <a:ext cx="4551112" cy="253916"/>
          </a:xfrm>
          <a:prstGeom prst="rect">
            <a:avLst/>
          </a:prstGeom>
        </p:spPr>
        <p:txBody>
          <a:bodyPr wrap="square">
            <a:spAutoFit/>
          </a:bodyPr>
          <a:lstStyle/>
          <a:p>
            <a:r>
              <a:rPr lang="en-US" sz="1050" i="1" u="sng" dirty="0">
                <a:solidFill>
                  <a:srgbClr val="660066"/>
                </a:solidFill>
                <a:latin typeface="Franklin Gothic Book" panose="020B0503020102020204" pitchFamily="34" charset="0"/>
                <a:cs typeface="Arial" panose="020B0604020202020204" pitchFamily="34" charset="0"/>
                <a:hlinkClick r:id="rId2" tooltip="Journal of acquired immune deficiency syndromes (1999)."/>
              </a:rPr>
              <a:t>Van Handel et al., J Acquir Immune Defic Syndr.</a:t>
            </a:r>
            <a:r>
              <a:rPr lang="en-US" sz="1050" i="1" dirty="0">
                <a:solidFill>
                  <a:srgbClr val="000000"/>
                </a:solidFill>
                <a:latin typeface="Franklin Gothic Book" panose="020B0503020102020204" pitchFamily="34" charset="0"/>
                <a:cs typeface="Arial" panose="020B0604020202020204" pitchFamily="34" charset="0"/>
              </a:rPr>
              <a:t> 2016</a:t>
            </a:r>
            <a:endParaRPr lang="en-US" sz="1050" i="1" dirty="0">
              <a:latin typeface="Franklin Gothic Book" panose="020B05030201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47627D3-FB39-0D41-AED9-2515184032C1}"/>
              </a:ext>
            </a:extLst>
          </p:cNvPr>
          <p:cNvGrpSpPr/>
          <p:nvPr/>
        </p:nvGrpSpPr>
        <p:grpSpPr>
          <a:xfrm>
            <a:off x="381000" y="2133600"/>
            <a:ext cx="8331387" cy="3463889"/>
            <a:chOff x="541742" y="1063045"/>
            <a:chExt cx="11108516" cy="4618518"/>
          </a:xfrm>
        </p:grpSpPr>
        <p:pic>
          <p:nvPicPr>
            <p:cNvPr id="13" name="Picture 12">
              <a:extLst>
                <a:ext uri="{FF2B5EF4-FFF2-40B4-BE49-F238E27FC236}">
                  <a16:creationId xmlns:a16="http://schemas.microsoft.com/office/drawing/2014/main" id="{A7BDA9F3-B867-A44A-8CE6-B8E46B10CFA4}"/>
                </a:ext>
              </a:extLst>
            </p:cNvPr>
            <p:cNvPicPr>
              <a:picLocks noChangeAspect="1"/>
            </p:cNvPicPr>
            <p:nvPr/>
          </p:nvPicPr>
          <p:blipFill>
            <a:blip r:embed="rId3"/>
            <a:stretch>
              <a:fillRect/>
            </a:stretch>
          </p:blipFill>
          <p:spPr>
            <a:xfrm>
              <a:off x="3109412" y="2740082"/>
              <a:ext cx="4883968" cy="2941481"/>
            </a:xfrm>
            <a:prstGeom prst="rect">
              <a:avLst/>
            </a:prstGeom>
          </p:spPr>
        </p:pic>
        <p:sp>
          <p:nvSpPr>
            <p:cNvPr id="14" name="Rectangle 13">
              <a:extLst>
                <a:ext uri="{FF2B5EF4-FFF2-40B4-BE49-F238E27FC236}">
                  <a16:creationId xmlns:a16="http://schemas.microsoft.com/office/drawing/2014/main" id="{A742DB87-6B54-2C40-8AB8-A16256F118C6}"/>
                </a:ext>
              </a:extLst>
            </p:cNvPr>
            <p:cNvSpPr/>
            <p:nvPr/>
          </p:nvSpPr>
          <p:spPr>
            <a:xfrm>
              <a:off x="7509965" y="1063045"/>
              <a:ext cx="4068343" cy="492443"/>
            </a:xfrm>
            <a:prstGeom prst="rect">
              <a:avLst/>
            </a:prstGeom>
          </p:spPr>
          <p:txBody>
            <a:bodyPr wrap="square">
              <a:spAutoFit/>
            </a:bodyPr>
            <a:lstStyle/>
            <a:p>
              <a:r>
                <a:rPr lang="en-US" sz="1800" dirty="0">
                  <a:solidFill>
                    <a:schemeClr val="tx1">
                      <a:lumMod val="65000"/>
                      <a:lumOff val="35000"/>
                    </a:schemeClr>
                  </a:solidFill>
                  <a:cs typeface="Arial" panose="020B0604020202020204" pitchFamily="34" charset="0"/>
                </a:rPr>
                <a:t>220 counties in 26 states</a:t>
              </a:r>
            </a:p>
          </p:txBody>
        </p:sp>
        <p:sp>
          <p:nvSpPr>
            <p:cNvPr id="15" name="TextBox 14">
              <a:extLst>
                <a:ext uri="{FF2B5EF4-FFF2-40B4-BE49-F238E27FC236}">
                  <a16:creationId xmlns:a16="http://schemas.microsoft.com/office/drawing/2014/main" id="{7C5B489E-8F69-7045-B114-CD83A914FDED}"/>
                </a:ext>
              </a:extLst>
            </p:cNvPr>
            <p:cNvSpPr txBox="1"/>
            <p:nvPr/>
          </p:nvSpPr>
          <p:spPr>
            <a:xfrm>
              <a:off x="4703657" y="2040330"/>
              <a:ext cx="1788080" cy="674028"/>
            </a:xfrm>
            <a:prstGeom prst="rect">
              <a:avLst/>
            </a:prstGeom>
            <a:solidFill>
              <a:srgbClr val="D0F800"/>
            </a:solidFill>
          </p:spPr>
          <p:txBody>
            <a:bodyPr wrap="square" lIns="68577" tIns="34289" rIns="68577" bIns="34289" rtlCol="0">
              <a:spAutoFit/>
            </a:bodyPr>
            <a:lstStyle/>
            <a:p>
              <a:pPr>
                <a:lnSpc>
                  <a:spcPct val="90000"/>
                </a:lnSpc>
                <a:defRPr/>
              </a:pPr>
              <a:r>
                <a:rPr lang="en-US" sz="1050" kern="0" dirty="0">
                  <a:solidFill>
                    <a:srgbClr val="000000"/>
                  </a:solidFill>
                  <a:latin typeface="Arial" panose="020B0604020202020204" pitchFamily="34" charset="0"/>
                  <a:cs typeface="Arial" panose="020B0604020202020204" pitchFamily="34" charset="0"/>
                </a:rPr>
                <a:t>Scott County, 215 HIV cases from IDU in 2014-2015</a:t>
              </a:r>
            </a:p>
          </p:txBody>
        </p:sp>
        <p:cxnSp>
          <p:nvCxnSpPr>
            <p:cNvPr id="16" name="Straight Arrow Connector 15">
              <a:extLst>
                <a:ext uri="{FF2B5EF4-FFF2-40B4-BE49-F238E27FC236}">
                  <a16:creationId xmlns:a16="http://schemas.microsoft.com/office/drawing/2014/main" id="{9A72C21A-C313-2F46-93FB-C0ED8C1C559C}"/>
                </a:ext>
              </a:extLst>
            </p:cNvPr>
            <p:cNvCxnSpPr>
              <a:cxnSpLocks/>
              <a:stCxn id="15" idx="2"/>
            </p:cNvCxnSpPr>
            <p:nvPr/>
          </p:nvCxnSpPr>
          <p:spPr>
            <a:xfrm>
              <a:off x="5597696" y="2714357"/>
              <a:ext cx="894040" cy="1304867"/>
            </a:xfrm>
            <a:prstGeom prst="straightConnector1">
              <a:avLst/>
            </a:prstGeom>
            <a:ln w="952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290E990-6220-3140-A57C-74376B74CC35}"/>
                </a:ext>
              </a:extLst>
            </p:cNvPr>
            <p:cNvSpPr txBox="1"/>
            <p:nvPr/>
          </p:nvSpPr>
          <p:spPr>
            <a:xfrm>
              <a:off x="6853519" y="1880133"/>
              <a:ext cx="1693900" cy="674028"/>
            </a:xfrm>
            <a:prstGeom prst="rect">
              <a:avLst/>
            </a:prstGeom>
            <a:solidFill>
              <a:srgbClr val="92D050"/>
            </a:solidFill>
          </p:spPr>
          <p:txBody>
            <a:bodyPr wrap="square" lIns="68577" tIns="34289" rIns="68577" bIns="34289" rtlCol="0">
              <a:spAutoFit/>
            </a:bodyPr>
            <a:lstStyle/>
            <a:p>
              <a:pPr>
                <a:lnSpc>
                  <a:spcPct val="90000"/>
                </a:lnSpc>
                <a:defRPr/>
              </a:pPr>
              <a:r>
                <a:rPr lang="en-US" sz="1050" kern="0" dirty="0">
                  <a:solidFill>
                    <a:srgbClr val="000000"/>
                  </a:solidFill>
                  <a:latin typeface="Arial" panose="020B0604020202020204" pitchFamily="34" charset="0"/>
                  <a:cs typeface="Arial" panose="020B0604020202020204" pitchFamily="34" charset="0"/>
                </a:rPr>
                <a:t>Cabell County WV, 55 HIV Cases from IDU in 2019</a:t>
              </a:r>
            </a:p>
          </p:txBody>
        </p:sp>
        <p:cxnSp>
          <p:nvCxnSpPr>
            <p:cNvPr id="23" name="Straight Arrow Connector 22">
              <a:extLst>
                <a:ext uri="{FF2B5EF4-FFF2-40B4-BE49-F238E27FC236}">
                  <a16:creationId xmlns:a16="http://schemas.microsoft.com/office/drawing/2014/main" id="{72B50954-E980-8848-9A42-90CB8AAEBBDE}"/>
                </a:ext>
              </a:extLst>
            </p:cNvPr>
            <p:cNvCxnSpPr>
              <a:cxnSpLocks/>
              <a:stCxn id="21" idx="2"/>
            </p:cNvCxnSpPr>
            <p:nvPr/>
          </p:nvCxnSpPr>
          <p:spPr>
            <a:xfrm flipH="1">
              <a:off x="6944810" y="2554160"/>
              <a:ext cx="755659" cy="1573969"/>
            </a:xfrm>
            <a:prstGeom prst="straightConnector1">
              <a:avLst/>
            </a:prstGeom>
            <a:ln w="63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40D41B0-EEA2-7B45-9B92-D70A6288EB4B}"/>
                </a:ext>
              </a:extLst>
            </p:cNvPr>
            <p:cNvSpPr/>
            <p:nvPr/>
          </p:nvSpPr>
          <p:spPr>
            <a:xfrm>
              <a:off x="8772970" y="2827617"/>
              <a:ext cx="2877288" cy="1354217"/>
            </a:xfrm>
            <a:prstGeom prst="rect">
              <a:avLst/>
            </a:prstGeom>
            <a:solidFill>
              <a:srgbClr val="92D050"/>
            </a:solidFill>
          </p:spPr>
          <p:txBody>
            <a:bodyPr wrap="square">
              <a:spAutoFit/>
            </a:bodyPr>
            <a:lstStyle/>
            <a:p>
              <a:r>
                <a:rPr lang="en-US" sz="1200" dirty="0">
                  <a:solidFill>
                    <a:srgbClr val="000000"/>
                  </a:solidFill>
                  <a:latin typeface="ProximaNova"/>
                </a:rPr>
                <a:t>Lowell and Lawrence, Mass. 129 HIV cases in IDU from 2015-2018 (from 2012-2014, entire Mass had 123 IDU cases).</a:t>
              </a:r>
              <a:endParaRPr lang="en-US" sz="1200" dirty="0"/>
            </a:p>
          </p:txBody>
        </p:sp>
        <p:cxnSp>
          <p:nvCxnSpPr>
            <p:cNvPr id="24" name="Straight Arrow Connector 23">
              <a:extLst>
                <a:ext uri="{FF2B5EF4-FFF2-40B4-BE49-F238E27FC236}">
                  <a16:creationId xmlns:a16="http://schemas.microsoft.com/office/drawing/2014/main" id="{130D4B28-AB68-AC4E-90FF-B8005016F559}"/>
                </a:ext>
              </a:extLst>
            </p:cNvPr>
            <p:cNvCxnSpPr>
              <a:cxnSpLocks/>
              <a:stCxn id="2" idx="1"/>
            </p:cNvCxnSpPr>
            <p:nvPr/>
          </p:nvCxnSpPr>
          <p:spPr>
            <a:xfrm flipH="1">
              <a:off x="7632354" y="3366226"/>
              <a:ext cx="1140616" cy="166615"/>
            </a:xfrm>
            <a:prstGeom prst="straightConnector1">
              <a:avLst/>
            </a:prstGeom>
            <a:ln w="63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B82AFE6-2128-B046-A779-8F82692A0284}"/>
                </a:ext>
              </a:extLst>
            </p:cNvPr>
            <p:cNvSpPr/>
            <p:nvPr/>
          </p:nvSpPr>
          <p:spPr>
            <a:xfrm>
              <a:off x="541742" y="2294042"/>
              <a:ext cx="1788080" cy="1107996"/>
            </a:xfrm>
            <a:prstGeom prst="rect">
              <a:avLst/>
            </a:prstGeom>
            <a:solidFill>
              <a:srgbClr val="92D050"/>
            </a:solidFill>
          </p:spPr>
          <p:txBody>
            <a:bodyPr wrap="square">
              <a:spAutoFit/>
            </a:bodyPr>
            <a:lstStyle/>
            <a:p>
              <a:r>
                <a:rPr lang="en-US" sz="1200" dirty="0">
                  <a:solidFill>
                    <a:srgbClr val="000000"/>
                  </a:solidFill>
                  <a:latin typeface="ProximaNova"/>
                </a:rPr>
                <a:t>Multnomah, OR. 42 HIV cases mostly IDU in 2018-2019.</a:t>
              </a:r>
              <a:endParaRPr lang="en-US" sz="1200" dirty="0"/>
            </a:p>
          </p:txBody>
        </p:sp>
        <p:cxnSp>
          <p:nvCxnSpPr>
            <p:cNvPr id="4" name="Straight Arrow Connector 3">
              <a:extLst>
                <a:ext uri="{FF2B5EF4-FFF2-40B4-BE49-F238E27FC236}">
                  <a16:creationId xmlns:a16="http://schemas.microsoft.com/office/drawing/2014/main" id="{8A14BF2A-4692-1E49-AD46-BB48BB5907A4}"/>
                </a:ext>
              </a:extLst>
            </p:cNvPr>
            <p:cNvCxnSpPr/>
            <p:nvPr/>
          </p:nvCxnSpPr>
          <p:spPr>
            <a:xfrm>
              <a:off x="2329822" y="2827617"/>
              <a:ext cx="1253257" cy="513527"/>
            </a:xfrm>
            <a:prstGeom prst="straightConnector1">
              <a:avLst/>
            </a:prstGeom>
            <a:ln w="63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EC65C32-6136-DB4D-9C9F-0C693D53BE9A}"/>
                </a:ext>
              </a:extLst>
            </p:cNvPr>
            <p:cNvSpPr txBox="1"/>
            <p:nvPr/>
          </p:nvSpPr>
          <p:spPr>
            <a:xfrm>
              <a:off x="8180967" y="4350398"/>
              <a:ext cx="2097081" cy="867927"/>
            </a:xfrm>
            <a:prstGeom prst="rect">
              <a:avLst/>
            </a:prstGeom>
            <a:solidFill>
              <a:srgbClr val="92D050"/>
            </a:solidFill>
          </p:spPr>
          <p:txBody>
            <a:bodyPr wrap="square" lIns="68577" tIns="34289" rIns="68577" bIns="34289" rtlCol="0">
              <a:spAutoFit/>
            </a:bodyPr>
            <a:lstStyle/>
            <a:p>
              <a:pPr>
                <a:lnSpc>
                  <a:spcPct val="90000"/>
                </a:lnSpc>
                <a:defRPr/>
              </a:pPr>
              <a:r>
                <a:rPr lang="en-US" sz="1050" kern="0" dirty="0">
                  <a:solidFill>
                    <a:srgbClr val="000000"/>
                  </a:solidFill>
                  <a:latin typeface="Arial" panose="020B0604020202020204" pitchFamily="34" charset="0"/>
                  <a:cs typeface="Arial" panose="020B0604020202020204" pitchFamily="34" charset="0"/>
                </a:rPr>
                <a:t>Philadelphia, </a:t>
              </a:r>
              <a:r>
                <a:rPr lang="en-US" sz="1050" kern="0" dirty="0" smtClean="0">
                  <a:solidFill>
                    <a:srgbClr val="000000"/>
                  </a:solidFill>
                  <a:latin typeface="Arial" panose="020B0604020202020204" pitchFamily="34" charset="0"/>
                  <a:cs typeface="Arial" panose="020B0604020202020204" pitchFamily="34" charset="0"/>
                </a:rPr>
                <a:t>71 </a:t>
              </a:r>
              <a:r>
                <a:rPr lang="en-US" sz="1050" kern="0" dirty="0">
                  <a:solidFill>
                    <a:srgbClr val="000000"/>
                  </a:solidFill>
                  <a:latin typeface="Arial" panose="020B0604020202020204" pitchFamily="34" charset="0"/>
                  <a:cs typeface="Arial" panose="020B0604020202020204" pitchFamily="34" charset="0"/>
                </a:rPr>
                <a:t>HIV Cases from IDU in 2018 </a:t>
              </a:r>
              <a:r>
                <a:rPr lang="en-US" sz="1050" kern="0" dirty="0" smtClean="0">
                  <a:solidFill>
                    <a:srgbClr val="000000"/>
                  </a:solidFill>
                  <a:latin typeface="Arial" panose="020B0604020202020204" pitchFamily="34" charset="0"/>
                  <a:cs typeface="Arial" panose="020B0604020202020204" pitchFamily="34" charset="0"/>
                </a:rPr>
                <a:t>(115% </a:t>
              </a:r>
              <a:r>
                <a:rPr lang="en-US" sz="1050" kern="0" dirty="0">
                  <a:solidFill>
                    <a:srgbClr val="000000"/>
                  </a:solidFill>
                  <a:latin typeface="Arial" panose="020B0604020202020204" pitchFamily="34" charset="0"/>
                  <a:cs typeface="Arial" panose="020B0604020202020204" pitchFamily="34" charset="0"/>
                </a:rPr>
                <a:t>increase from 2016)</a:t>
              </a:r>
            </a:p>
          </p:txBody>
        </p:sp>
        <p:cxnSp>
          <p:nvCxnSpPr>
            <p:cNvPr id="20" name="Straight Arrow Connector 19">
              <a:extLst>
                <a:ext uri="{FF2B5EF4-FFF2-40B4-BE49-F238E27FC236}">
                  <a16:creationId xmlns:a16="http://schemas.microsoft.com/office/drawing/2014/main" id="{B60A32F2-87D5-C145-9EAA-0A88D4473E04}"/>
                </a:ext>
              </a:extLst>
            </p:cNvPr>
            <p:cNvCxnSpPr>
              <a:cxnSpLocks/>
            </p:cNvCxnSpPr>
            <p:nvPr/>
          </p:nvCxnSpPr>
          <p:spPr>
            <a:xfrm flipH="1" flipV="1">
              <a:off x="7238203" y="3776573"/>
              <a:ext cx="942764" cy="537478"/>
            </a:xfrm>
            <a:prstGeom prst="straightConnector1">
              <a:avLst/>
            </a:prstGeom>
            <a:ln w="63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F029715-2835-A54C-B2E7-5DCED7971770}"/>
                </a:ext>
              </a:extLst>
            </p:cNvPr>
            <p:cNvSpPr/>
            <p:nvPr/>
          </p:nvSpPr>
          <p:spPr>
            <a:xfrm>
              <a:off x="2462502" y="1367248"/>
              <a:ext cx="1788080" cy="1107996"/>
            </a:xfrm>
            <a:prstGeom prst="rect">
              <a:avLst/>
            </a:prstGeom>
            <a:solidFill>
              <a:srgbClr val="92D050"/>
            </a:solidFill>
          </p:spPr>
          <p:txBody>
            <a:bodyPr wrap="square">
              <a:spAutoFit/>
            </a:bodyPr>
            <a:lstStyle/>
            <a:p>
              <a:r>
                <a:rPr lang="en-US" sz="1200" dirty="0">
                  <a:solidFill>
                    <a:srgbClr val="000000"/>
                  </a:solidFill>
                  <a:latin typeface="ProximaNova"/>
                </a:rPr>
                <a:t>Kings County, WA. 27 HIV cases from IDU in 2018.</a:t>
              </a:r>
              <a:endParaRPr lang="en-US" sz="1200" dirty="0"/>
            </a:p>
          </p:txBody>
        </p:sp>
        <p:cxnSp>
          <p:nvCxnSpPr>
            <p:cNvPr id="25" name="Straight Arrow Connector 24">
              <a:extLst>
                <a:ext uri="{FF2B5EF4-FFF2-40B4-BE49-F238E27FC236}">
                  <a16:creationId xmlns:a16="http://schemas.microsoft.com/office/drawing/2014/main" id="{A79359BC-54AE-8E46-998E-D7048A4CC72C}"/>
                </a:ext>
              </a:extLst>
            </p:cNvPr>
            <p:cNvCxnSpPr>
              <a:cxnSpLocks/>
              <a:stCxn id="22" idx="2"/>
            </p:cNvCxnSpPr>
            <p:nvPr/>
          </p:nvCxnSpPr>
          <p:spPr>
            <a:xfrm>
              <a:off x="3356542" y="2198245"/>
              <a:ext cx="417748" cy="783783"/>
            </a:xfrm>
            <a:prstGeom prst="straightConnector1">
              <a:avLst/>
            </a:prstGeom>
            <a:ln w="6350">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92270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526993"/>
          </a:xfrm>
        </p:spPr>
        <p:txBody>
          <a:bodyPr>
            <a:normAutofit fontScale="90000"/>
          </a:bodyPr>
          <a:lstStyle/>
          <a:p>
            <a:r>
              <a:rPr lang="en-US" sz="3200" dirty="0"/>
              <a:t>Identifying an Outbreak</a:t>
            </a:r>
          </a:p>
        </p:txBody>
      </p:sp>
      <p:sp>
        <p:nvSpPr>
          <p:cNvPr id="3" name="Rectangle 2"/>
          <p:cNvSpPr/>
          <p:nvPr/>
        </p:nvSpPr>
        <p:spPr>
          <a:xfrm>
            <a:off x="5451342" y="5601935"/>
            <a:ext cx="3472362" cy="461665"/>
          </a:xfrm>
          <a:prstGeom prst="rect">
            <a:avLst/>
          </a:prstGeom>
        </p:spPr>
        <p:txBody>
          <a:bodyPr wrap="none">
            <a:spAutoFit/>
          </a:bodyPr>
          <a:lstStyle/>
          <a:p>
            <a:pPr algn="r"/>
            <a:r>
              <a:rPr lang="en-US" dirty="0">
                <a:solidFill>
                  <a:prstClr val="white"/>
                </a:solidFill>
                <a:latin typeface="Calibri"/>
              </a:rPr>
              <a:t>Source: PDPH/AACO, 2019</a:t>
            </a:r>
          </a:p>
        </p:txBody>
      </p:sp>
      <p:graphicFrame>
        <p:nvGraphicFramePr>
          <p:cNvPr id="5" name="Chart 4">
            <a:extLst>
              <a:ext uri="{FF2B5EF4-FFF2-40B4-BE49-F238E27FC236}">
                <a16:creationId xmlns:a16="http://schemas.microsoft.com/office/drawing/2014/main" id="{00000000-0008-0000-0000-000005000000}"/>
              </a:ext>
            </a:extLst>
          </p:cNvPr>
          <p:cNvGraphicFramePr>
            <a:graphicFrameLocks/>
          </p:cNvGraphicFramePr>
          <p:nvPr>
            <p:extLst/>
          </p:nvPr>
        </p:nvGraphicFramePr>
        <p:xfrm>
          <a:off x="595087" y="1474107"/>
          <a:ext cx="7881256"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BC0EB53-EF83-45A6-8AD6-4B40002E619A}"/>
              </a:ext>
            </a:extLst>
          </p:cNvPr>
          <p:cNvSpPr txBox="1"/>
          <p:nvPr/>
        </p:nvSpPr>
        <p:spPr>
          <a:xfrm>
            <a:off x="2575682" y="5548511"/>
            <a:ext cx="3106661" cy="830997"/>
          </a:xfrm>
          <a:prstGeom prst="rect">
            <a:avLst/>
          </a:prstGeom>
          <a:noFill/>
        </p:spPr>
        <p:txBody>
          <a:bodyPr wrap="square" rtlCol="0">
            <a:spAutoFit/>
          </a:bodyPr>
          <a:lstStyle/>
          <a:p>
            <a:pPr algn="ctr"/>
            <a:r>
              <a:rPr lang="en-US" sz="1200" dirty="0">
                <a:solidFill>
                  <a:schemeClr val="bg1"/>
                </a:solidFill>
              </a:rPr>
              <a:t>**Data as of 6/25/2019</a:t>
            </a:r>
          </a:p>
          <a:p>
            <a:pPr algn="ctr"/>
            <a:r>
              <a:rPr lang="en-US" sz="1200" dirty="0">
                <a:solidFill>
                  <a:schemeClr val="bg1"/>
                </a:solidFill>
              </a:rPr>
              <a:t>Incomplete data due to reporting lag</a:t>
            </a:r>
          </a:p>
          <a:p>
            <a:endParaRPr lang="en-US" dirty="0"/>
          </a:p>
        </p:txBody>
      </p:sp>
    </p:spTree>
    <p:extLst>
      <p:ext uri="{BB962C8B-B14F-4D97-AF65-F5344CB8AC3E}">
        <p14:creationId xmlns:p14="http://schemas.microsoft.com/office/powerpoint/2010/main" val="22741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143000" y="1540668"/>
          <a:ext cx="6281737" cy="47839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6248400"/>
            <a:ext cx="6096000" cy="246221"/>
          </a:xfrm>
          <a:prstGeom prst="rect">
            <a:avLst/>
          </a:prstGeom>
          <a:noFill/>
        </p:spPr>
        <p:txBody>
          <a:bodyPr wrap="square" rtlCol="0">
            <a:spAutoFit/>
          </a:bodyPr>
          <a:lstStyle/>
          <a:p>
            <a:pPr>
              <a:tabLst>
                <a:tab pos="628650" algn="l"/>
                <a:tab pos="1485900" algn="l"/>
                <a:tab pos="2343150" algn="l"/>
                <a:tab pos="3200400" algn="l"/>
                <a:tab pos="4000500" algn="l"/>
                <a:tab pos="4857750" algn="l"/>
                <a:tab pos="5543550" algn="l"/>
              </a:tabLst>
            </a:pPr>
            <a:r>
              <a:rPr lang="en-US" sz="1000" dirty="0" smtClean="0"/>
              <a:t>1981 	1985	1990	1995	2000	2005	2010 	2014</a:t>
            </a:r>
            <a:endParaRPr lang="en-US" sz="1000" dirty="0"/>
          </a:p>
        </p:txBody>
      </p:sp>
      <p:sp>
        <p:nvSpPr>
          <p:cNvPr id="6" name="Rectangle 5"/>
          <p:cNvSpPr/>
          <p:nvPr/>
        </p:nvSpPr>
        <p:spPr>
          <a:xfrm>
            <a:off x="257175" y="152400"/>
            <a:ext cx="8382000" cy="70788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Number of new HIV/AIDS </a:t>
            </a:r>
            <a:r>
              <a:rPr lang="en-US" sz="2000" b="1" dirty="0"/>
              <a:t>d</a:t>
            </a:r>
            <a:r>
              <a:rPr lang="en-US" sz="2000" b="1" dirty="0" smtClean="0"/>
              <a:t>iagnoses </a:t>
            </a:r>
            <a:r>
              <a:rPr lang="en-US" sz="2000" b="1" dirty="0"/>
              <a:t>a</a:t>
            </a:r>
            <a:r>
              <a:rPr lang="en-US" sz="2000" b="1" dirty="0" smtClean="0"/>
              <a:t>mong IDUs in Philadelphia by year: 1981 to 2014</a:t>
            </a:r>
            <a:endParaRPr lang="en-US" sz="2000" b="1" dirty="0"/>
          </a:p>
        </p:txBody>
      </p:sp>
      <p:sp>
        <p:nvSpPr>
          <p:cNvPr id="7" name="Line 14"/>
          <p:cNvSpPr>
            <a:spLocks noChangeShapeType="1"/>
          </p:cNvSpPr>
          <p:nvPr/>
        </p:nvSpPr>
        <p:spPr bwMode="auto">
          <a:xfrm>
            <a:off x="533400" y="990600"/>
            <a:ext cx="8077200" cy="0"/>
          </a:xfrm>
          <a:prstGeom prst="line">
            <a:avLst/>
          </a:prstGeom>
          <a:noFill/>
          <a:ln w="28575">
            <a:solidFill>
              <a:srgbClr val="CC0000"/>
            </a:solidFill>
            <a:round/>
            <a:headEnd/>
            <a:tailEnd/>
          </a:ln>
          <a:effectLst/>
        </p:spPr>
        <p:txBody>
          <a:bodyPr/>
          <a:lstStyle/>
          <a:p>
            <a:pPr>
              <a:defRPr/>
            </a:pPr>
            <a:endParaRPr lang="en-US">
              <a:solidFill>
                <a:schemeClr val="accent4">
                  <a:lumMod val="50000"/>
                </a:schemeClr>
              </a:solidFill>
              <a:latin typeface="Arial" pitchFamily="34" charset="0"/>
              <a:ea typeface="ＭＳ Ｐゴシック" pitchFamily="34" charset="-128"/>
              <a:cs typeface="+mn-cs"/>
            </a:endParaRPr>
          </a:p>
        </p:txBody>
      </p:sp>
      <p:sp>
        <p:nvSpPr>
          <p:cNvPr id="8" name="TextBox 7"/>
          <p:cNvSpPr txBox="1"/>
          <p:nvPr/>
        </p:nvSpPr>
        <p:spPr>
          <a:xfrm>
            <a:off x="1576386" y="1905000"/>
            <a:ext cx="1700214" cy="276999"/>
          </a:xfrm>
          <a:prstGeom prst="rect">
            <a:avLst/>
          </a:prstGeom>
          <a:noFill/>
          <a:ln>
            <a:solidFill>
              <a:schemeClr val="tx1"/>
            </a:solidFill>
          </a:ln>
        </p:spPr>
        <p:txBody>
          <a:bodyPr wrap="square" rtlCol="0">
            <a:spAutoFit/>
          </a:bodyPr>
          <a:lstStyle/>
          <a:p>
            <a:r>
              <a:rPr lang="en-US" sz="1200" b="1" dirty="0" smtClean="0"/>
              <a:t>Introduction of SEP</a:t>
            </a:r>
            <a:endParaRPr lang="en-US" sz="1200" b="1" dirty="0"/>
          </a:p>
        </p:txBody>
      </p:sp>
      <p:cxnSp>
        <p:nvCxnSpPr>
          <p:cNvPr id="12" name="Straight Arrow Connector 11"/>
          <p:cNvCxnSpPr/>
          <p:nvPr/>
        </p:nvCxnSpPr>
        <p:spPr>
          <a:xfrm>
            <a:off x="2312193" y="2181999"/>
            <a:ext cx="964407" cy="14756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1918900"/>
            <a:ext cx="1676400" cy="276999"/>
          </a:xfrm>
          <a:prstGeom prst="rect">
            <a:avLst/>
          </a:prstGeom>
          <a:noFill/>
          <a:ln>
            <a:solidFill>
              <a:schemeClr val="tx1"/>
            </a:solidFill>
          </a:ln>
        </p:spPr>
        <p:txBody>
          <a:bodyPr wrap="square" rtlCol="0">
            <a:spAutoFit/>
          </a:bodyPr>
          <a:lstStyle/>
          <a:p>
            <a:r>
              <a:rPr lang="en-US" sz="1200" b="1" dirty="0" smtClean="0"/>
              <a:t>Introduction of ART</a:t>
            </a:r>
            <a:endParaRPr lang="en-US" sz="1200" b="1" dirty="0"/>
          </a:p>
        </p:txBody>
      </p:sp>
      <p:cxnSp>
        <p:nvCxnSpPr>
          <p:cNvPr id="15" name="Straight Arrow Connector 14"/>
          <p:cNvCxnSpPr>
            <a:stCxn id="13" idx="2"/>
          </p:cNvCxnSpPr>
          <p:nvPr/>
        </p:nvCxnSpPr>
        <p:spPr>
          <a:xfrm flipH="1">
            <a:off x="4333876" y="2195899"/>
            <a:ext cx="1076324" cy="8521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53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381000"/>
            <a:ext cx="7886700" cy="809625"/>
          </a:xfrm>
        </p:spPr>
        <p:txBody>
          <a:bodyPr/>
          <a:lstStyle/>
          <a:p>
            <a:r>
              <a:rPr lang="en-US" altLang="en-US" sz="3200" b="1" dirty="0" smtClean="0"/>
              <a:t>PMARC Pilot assessments of 143 PWID </a:t>
            </a:r>
          </a:p>
        </p:txBody>
      </p:sp>
      <p:sp>
        <p:nvSpPr>
          <p:cNvPr id="5" name="Content Placeholder 2">
            <a:extLst>
              <a:ext uri="{FF2B5EF4-FFF2-40B4-BE49-F238E27FC236}">
                <a16:creationId xmlns:a16="http://schemas.microsoft.com/office/drawing/2014/main" id="{015B065F-D9FA-BD4B-9C19-C5F67E8B11DD}"/>
              </a:ext>
            </a:extLst>
          </p:cNvPr>
          <p:cNvSpPr>
            <a:spLocks noGrp="1"/>
          </p:cNvSpPr>
          <p:nvPr>
            <p:ph idx="1"/>
          </p:nvPr>
        </p:nvSpPr>
        <p:spPr>
          <a:xfrm>
            <a:off x="1066800" y="1400176"/>
            <a:ext cx="7543800" cy="4495800"/>
          </a:xfrm>
        </p:spPr>
        <p:txBody>
          <a:bodyPr>
            <a:noAutofit/>
          </a:bodyPr>
          <a:lstStyle/>
          <a:p>
            <a:pPr marL="0" indent="0">
              <a:buFontTx/>
              <a:buNone/>
              <a:tabLst>
                <a:tab pos="5486400" algn="r"/>
              </a:tabLst>
              <a:defRPr/>
            </a:pPr>
            <a:r>
              <a:rPr lang="en-US" sz="2800" dirty="0" smtClean="0"/>
              <a:t>HIV positive:	12 (8.4%)</a:t>
            </a:r>
          </a:p>
          <a:p>
            <a:pPr>
              <a:buFont typeface="Courier New" panose="02070309020205020404" pitchFamily="49" charset="0"/>
              <a:buChar char="o"/>
              <a:tabLst>
                <a:tab pos="5486400" algn="r"/>
              </a:tabLst>
              <a:defRPr/>
            </a:pPr>
            <a:r>
              <a:rPr lang="en-US" sz="2000" dirty="0" smtClean="0"/>
              <a:t>Detectable VL:	 7 (58.3%)</a:t>
            </a:r>
            <a:r>
              <a:rPr lang="en-US" sz="2800" dirty="0" smtClean="0"/>
              <a:t/>
            </a:r>
            <a:br>
              <a:rPr lang="en-US" sz="2800" dirty="0" smtClean="0"/>
            </a:br>
            <a:endParaRPr lang="en-US" sz="2800" dirty="0" smtClean="0"/>
          </a:p>
          <a:p>
            <a:pPr>
              <a:spcBef>
                <a:spcPct val="0"/>
              </a:spcBef>
              <a:buFontTx/>
              <a:buNone/>
              <a:tabLst>
                <a:tab pos="5486400" algn="r"/>
              </a:tabLst>
            </a:pPr>
            <a:r>
              <a:rPr lang="en-US" altLang="en-US" sz="2800" dirty="0"/>
              <a:t>Severe </a:t>
            </a:r>
            <a:r>
              <a:rPr lang="en-US" altLang="en-US" sz="2800" dirty="0" smtClean="0"/>
              <a:t>DSM 5 OUD</a:t>
            </a:r>
            <a:r>
              <a:rPr lang="en-US" altLang="en-US" sz="2800" dirty="0"/>
              <a:t>: 	</a:t>
            </a:r>
            <a:r>
              <a:rPr lang="en-US" altLang="en-US" sz="2800" dirty="0" smtClean="0"/>
              <a:t>132 </a:t>
            </a:r>
            <a:r>
              <a:rPr lang="en-US" altLang="en-US" sz="2800" dirty="0"/>
              <a:t>(92.8%)</a:t>
            </a:r>
          </a:p>
          <a:p>
            <a:pPr>
              <a:spcBef>
                <a:spcPct val="0"/>
              </a:spcBef>
              <a:buFontTx/>
              <a:buNone/>
              <a:tabLst>
                <a:tab pos="5486400" algn="r"/>
              </a:tabLst>
            </a:pPr>
            <a:endParaRPr lang="en-US" altLang="en-US" sz="2800" dirty="0" smtClean="0"/>
          </a:p>
          <a:p>
            <a:pPr>
              <a:spcBef>
                <a:spcPct val="0"/>
              </a:spcBef>
              <a:buFontTx/>
              <a:buNone/>
              <a:tabLst>
                <a:tab pos="5486400" algn="r"/>
              </a:tabLst>
            </a:pPr>
            <a:r>
              <a:rPr lang="en-US" altLang="en-US" sz="2800" dirty="0" smtClean="0"/>
              <a:t>OD </a:t>
            </a:r>
            <a:r>
              <a:rPr lang="en-US" altLang="en-US" sz="2800" dirty="0"/>
              <a:t>past 6 </a:t>
            </a:r>
            <a:r>
              <a:rPr lang="en-US" altLang="en-US" sz="2800" dirty="0" smtClean="0"/>
              <a:t>months</a:t>
            </a:r>
            <a:r>
              <a:rPr lang="en-US" altLang="en-US" sz="2800" dirty="0"/>
              <a:t>:	   </a:t>
            </a:r>
            <a:r>
              <a:rPr lang="en-US" altLang="en-US" sz="2800" dirty="0" smtClean="0"/>
              <a:t>41 </a:t>
            </a:r>
            <a:r>
              <a:rPr lang="en-US" altLang="en-US" sz="2800" dirty="0"/>
              <a:t>(32.3%)</a:t>
            </a:r>
          </a:p>
          <a:p>
            <a:pPr>
              <a:spcBef>
                <a:spcPct val="0"/>
              </a:spcBef>
              <a:buFontTx/>
              <a:buNone/>
              <a:tabLst>
                <a:tab pos="5486400" algn="r"/>
              </a:tabLst>
            </a:pPr>
            <a:endParaRPr lang="en-US" altLang="en-US" sz="2800" dirty="0" smtClean="0"/>
          </a:p>
          <a:p>
            <a:pPr>
              <a:spcBef>
                <a:spcPct val="0"/>
              </a:spcBef>
              <a:buFontTx/>
              <a:buNone/>
              <a:tabLst>
                <a:tab pos="5486400" algn="r"/>
              </a:tabLst>
            </a:pPr>
            <a:r>
              <a:rPr lang="en-US" altLang="en-US" sz="2800" dirty="0" smtClean="0"/>
              <a:t>MAT </a:t>
            </a:r>
            <a:r>
              <a:rPr lang="en-US" altLang="en-US" sz="2800" dirty="0"/>
              <a:t>past 30 days:	  46 (36.5%)</a:t>
            </a:r>
          </a:p>
          <a:p>
            <a:pPr>
              <a:spcBef>
                <a:spcPct val="0"/>
              </a:spcBef>
              <a:buFontTx/>
              <a:buNone/>
              <a:tabLst>
                <a:tab pos="5486400" algn="r"/>
              </a:tabLst>
            </a:pPr>
            <a:endParaRPr lang="en-US" altLang="en-US" sz="2800" dirty="0"/>
          </a:p>
          <a:p>
            <a:pPr>
              <a:spcBef>
                <a:spcPct val="0"/>
              </a:spcBef>
              <a:buFontTx/>
              <a:buNone/>
              <a:tabLst>
                <a:tab pos="5486400" algn="r"/>
              </a:tabLst>
            </a:pPr>
            <a:r>
              <a:rPr lang="en-US" altLang="en-US" sz="2800" dirty="0" smtClean="0"/>
              <a:t>Depression: </a:t>
            </a:r>
          </a:p>
          <a:p>
            <a:pPr>
              <a:spcBef>
                <a:spcPct val="0"/>
              </a:spcBef>
              <a:buFontTx/>
              <a:buNone/>
              <a:tabLst>
                <a:tab pos="5486400" algn="r"/>
              </a:tabLst>
            </a:pPr>
            <a:r>
              <a:rPr lang="en-US" altLang="en-US" sz="2800" dirty="0" smtClean="0"/>
              <a:t>Severe/Very Severe	57 (40%)</a:t>
            </a:r>
            <a:r>
              <a:rPr lang="en-US" altLang="en-US" sz="2800" dirty="0"/>
              <a:t>		     	   </a:t>
            </a:r>
          </a:p>
          <a:p>
            <a:pPr>
              <a:spcBef>
                <a:spcPct val="0"/>
              </a:spcBef>
              <a:buFontTx/>
              <a:buNone/>
              <a:tabLst>
                <a:tab pos="5486400" algn="r"/>
              </a:tabLst>
            </a:pPr>
            <a:r>
              <a:rPr lang="en-US" altLang="en-US" sz="2800" dirty="0"/>
              <a:t> </a:t>
            </a:r>
          </a:p>
          <a:p>
            <a:pPr>
              <a:spcBef>
                <a:spcPct val="0"/>
              </a:spcBef>
              <a:buFontTx/>
              <a:buNone/>
              <a:tabLst>
                <a:tab pos="5486400" algn="r"/>
              </a:tabLst>
            </a:pPr>
            <a:r>
              <a:rPr lang="en-US" altLang="en-US" sz="2800" dirty="0"/>
              <a:t>	</a:t>
            </a:r>
          </a:p>
          <a:p>
            <a:pPr marL="0" indent="0">
              <a:buFontTx/>
              <a:buNone/>
              <a:defRPr/>
            </a:pPr>
            <a:r>
              <a:rPr lang="en-US" sz="1800" dirty="0" smtClean="0"/>
              <a:t/>
            </a:r>
            <a:br>
              <a:rPr lang="en-US" sz="1800" dirty="0" smtClean="0"/>
            </a:br>
            <a:r>
              <a:rPr lang="en-US" sz="1800" dirty="0" smtClean="0"/>
              <a:t/>
            </a:r>
            <a:br>
              <a:rPr lang="en-US" sz="1800" dirty="0" smtClean="0"/>
            </a:br>
            <a:endParaRPr lang="en-US" sz="1800" dirty="0"/>
          </a:p>
          <a:p>
            <a:pPr>
              <a:defRPr/>
            </a:pPr>
            <a:endParaRPr lang="en-US" sz="1800" dirty="0"/>
          </a:p>
          <a:p>
            <a:pPr marL="457200" lvl="1" indent="0">
              <a:buFontTx/>
              <a:buNone/>
              <a:defRPr/>
            </a:pPr>
            <a:r>
              <a:rPr lang="en-US" sz="1800" dirty="0" smtClean="0"/>
              <a:t>			</a:t>
            </a:r>
            <a:endParaRPr lang="en-US" sz="2400" dirty="0"/>
          </a:p>
        </p:txBody>
      </p:sp>
      <p:sp>
        <p:nvSpPr>
          <p:cNvPr id="6" name="Line 14"/>
          <p:cNvSpPr>
            <a:spLocks noChangeShapeType="1"/>
          </p:cNvSpPr>
          <p:nvPr/>
        </p:nvSpPr>
        <p:spPr bwMode="auto">
          <a:xfrm>
            <a:off x="533400" y="1295400"/>
            <a:ext cx="8077200" cy="0"/>
          </a:xfrm>
          <a:prstGeom prst="line">
            <a:avLst/>
          </a:prstGeom>
          <a:noFill/>
          <a:ln w="28575">
            <a:solidFill>
              <a:srgbClr val="CC0000"/>
            </a:solidFill>
            <a:round/>
            <a:headEnd/>
            <a:tailEnd/>
          </a:ln>
          <a:effectLst/>
        </p:spPr>
        <p:txBody>
          <a:bodyPr/>
          <a:lstStyle/>
          <a:p>
            <a:pPr>
              <a:defRPr/>
            </a:pPr>
            <a:endParaRPr lang="en-US">
              <a:solidFill>
                <a:schemeClr val="accent4">
                  <a:lumMod val="50000"/>
                </a:schemeClr>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339062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p:nvPr/>
        </p:nvPicPr>
        <p:blipFill>
          <a:blip r:embed="rId2" cstate="print">
            <a:extLst>
              <a:ext uri="{28A0092B-C50C-407E-A947-70E740481C1C}">
                <a14:useLocalDpi xmlns:a14="http://schemas.microsoft.com/office/drawing/2010/main" val="0"/>
              </a:ext>
            </a:extLst>
          </a:blip>
          <a:stretch>
            <a:fillRect/>
          </a:stretch>
        </p:blipFill>
        <p:spPr>
          <a:xfrm>
            <a:off x="1876425" y="873700"/>
            <a:ext cx="5391150" cy="3234690"/>
          </a:xfrm>
          <a:prstGeom prst="rect">
            <a:avLst/>
          </a:prstGeom>
        </p:spPr>
      </p:pic>
      <p:pic>
        <p:nvPicPr>
          <p:cNvPr id="4" name="Picture 3"/>
          <p:cNvPicPr/>
          <p:nvPr/>
        </p:nvPicPr>
        <p:blipFill rotWithShape="1">
          <a:blip r:embed="rId3" cstate="print">
            <a:extLst>
              <a:ext uri="{28A0092B-C50C-407E-A947-70E740481C1C}">
                <a14:useLocalDpi xmlns:a14="http://schemas.microsoft.com/office/drawing/2010/main" val="0"/>
              </a:ext>
            </a:extLst>
          </a:blip>
          <a:srcRect b="1556"/>
          <a:stretch/>
        </p:blipFill>
        <p:spPr bwMode="auto">
          <a:xfrm>
            <a:off x="5105400" y="873700"/>
            <a:ext cx="3810000" cy="5697085"/>
          </a:xfrm>
          <a:prstGeom prst="rect">
            <a:avLst/>
          </a:prstGeom>
          <a:ln>
            <a:noFill/>
          </a:ln>
          <a:scene3d>
            <a:camera prst="orthographicFront">
              <a:rot lat="0" lon="10800000" rev="0"/>
            </a:camera>
            <a:lightRig rig="threePt" dir="t"/>
          </a:scene3d>
          <a:extLst>
            <a:ext uri="{53640926-AAD7-44D8-BBD7-CCE9431645EC}">
              <a14:shadowObscured xmlns:a14="http://schemas.microsoft.com/office/drawing/2010/main"/>
            </a:ext>
          </a:extLst>
        </p:spPr>
      </p:pic>
      <p:pic>
        <p:nvPicPr>
          <p:cNvPr id="5" name="picture"/>
          <p:cNvPicPr/>
          <p:nvPr/>
        </p:nvPicPr>
        <p:blipFill>
          <a:blip r:embed="rId4">
            <a:extLst>
              <a:ext uri="{28A0092B-C50C-407E-A947-70E740481C1C}">
                <a14:useLocalDpi xmlns:a14="http://schemas.microsoft.com/office/drawing/2010/main" val="0"/>
              </a:ext>
            </a:extLst>
          </a:blip>
          <a:stretch>
            <a:fillRect/>
          </a:stretch>
        </p:blipFill>
        <p:spPr>
          <a:xfrm>
            <a:off x="304800" y="873701"/>
            <a:ext cx="8610600" cy="5831900"/>
          </a:xfrm>
          <a:prstGeom prst="rect">
            <a:avLst/>
          </a:prstGeom>
        </p:spPr>
      </p:pic>
      <p:sp>
        <p:nvSpPr>
          <p:cNvPr id="6" name="Rectangle 4"/>
          <p:cNvSpPr>
            <a:spLocks noChangeArrowheads="1"/>
          </p:cNvSpPr>
          <p:nvPr/>
        </p:nvSpPr>
        <p:spPr bwMode="auto">
          <a:xfrm>
            <a:off x="838200" y="240141"/>
            <a:ext cx="7848600" cy="833438"/>
          </a:xfrm>
          <a:prstGeom prst="rect">
            <a:avLst/>
          </a:prstGeom>
          <a:noFill/>
          <a:ln w="12700" cap="sq">
            <a:noFill/>
            <a:miter lim="800000"/>
            <a:headEnd type="none" w="sm" len="sm"/>
            <a:tailEnd type="none" w="sm" len="sm"/>
          </a:ln>
          <a:effectLst/>
        </p:spPr>
        <p:txBody>
          <a:bodyPr lIns="85342" tIns="42672" rIns="85342" bIns="42672"/>
          <a:lstStyle/>
          <a:p>
            <a:pPr algn="ctr" defTabSz="852488">
              <a:defRPr/>
            </a:pPr>
            <a:r>
              <a:rPr kumimoji="1" lang="en-US" altLang="en-US" b="1" dirty="0" smtClean="0">
                <a:latin typeface="Helvetica" pitchFamily="34" charset="0"/>
              </a:rPr>
              <a:t>City’s Encampment  Resolution Project</a:t>
            </a:r>
            <a:endParaRPr kumimoji="1" lang="en-US" altLang="en-US" b="1" dirty="0">
              <a:latin typeface="Helvetica" pitchFamily="34" charset="0"/>
            </a:endParaRPr>
          </a:p>
        </p:txBody>
      </p:sp>
      <p:sp>
        <p:nvSpPr>
          <p:cNvPr id="7" name="Line 6"/>
          <p:cNvSpPr>
            <a:spLocks noChangeShapeType="1"/>
          </p:cNvSpPr>
          <p:nvPr/>
        </p:nvSpPr>
        <p:spPr bwMode="auto">
          <a:xfrm>
            <a:off x="464949" y="697341"/>
            <a:ext cx="8061325" cy="0"/>
          </a:xfrm>
          <a:prstGeom prst="line">
            <a:avLst/>
          </a:prstGeom>
          <a:noFill/>
          <a:ln w="38100" cap="sq">
            <a:solidFill>
              <a:srgbClr val="FF0000"/>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380057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8414" y="1167346"/>
            <a:ext cx="1760696" cy="517930"/>
          </a:xfrm>
          <a:prstGeom prst="rect">
            <a:avLst/>
          </a:prstGeom>
        </p:spPr>
        <p:txBody>
          <a:bodyPr vert="horz" wrap="square" lIns="0" tIns="10001" rIns="0" bIns="0" rtlCol="0">
            <a:spAutoFit/>
          </a:bodyPr>
          <a:lstStyle/>
          <a:p>
            <a:pPr marL="9525">
              <a:spcBef>
                <a:spcPts val="79"/>
              </a:spcBef>
            </a:pPr>
            <a:r>
              <a:rPr sz="3300" spc="-41" dirty="0">
                <a:latin typeface="Calibri Light"/>
                <a:cs typeface="Calibri Light"/>
              </a:rPr>
              <a:t>Treatment</a:t>
            </a:r>
            <a:endParaRPr sz="3300">
              <a:latin typeface="Calibri Light"/>
              <a:cs typeface="Calibri Light"/>
            </a:endParaRPr>
          </a:p>
        </p:txBody>
      </p:sp>
      <p:sp>
        <p:nvSpPr>
          <p:cNvPr id="3" name="object 3"/>
          <p:cNvSpPr/>
          <p:nvPr/>
        </p:nvSpPr>
        <p:spPr>
          <a:xfrm>
            <a:off x="5809869" y="1752218"/>
            <a:ext cx="2417954" cy="3766185"/>
          </a:xfrm>
          <a:prstGeom prst="rect">
            <a:avLst/>
          </a:prstGeom>
          <a:blipFill>
            <a:blip r:embed="rId2" cstate="print"/>
            <a:stretch>
              <a:fillRect/>
            </a:stretch>
          </a:blipFill>
        </p:spPr>
        <p:txBody>
          <a:bodyPr wrap="square" lIns="0" tIns="0" rIns="0" bIns="0" rtlCol="0"/>
          <a:lstStyle/>
          <a:p>
            <a:endParaRPr sz="1800"/>
          </a:p>
        </p:txBody>
      </p:sp>
      <p:sp>
        <p:nvSpPr>
          <p:cNvPr id="4" name="object 4"/>
          <p:cNvSpPr/>
          <p:nvPr/>
        </p:nvSpPr>
        <p:spPr>
          <a:xfrm>
            <a:off x="5805296" y="1747647"/>
            <a:ext cx="2445068" cy="3775710"/>
          </a:xfrm>
          <a:custGeom>
            <a:avLst/>
            <a:gdLst/>
            <a:ahLst/>
            <a:cxnLst/>
            <a:rect l="l" t="t" r="r" b="b"/>
            <a:pathLst>
              <a:path w="3260090" h="5034280">
                <a:moveTo>
                  <a:pt x="0" y="5033772"/>
                </a:moveTo>
                <a:lnTo>
                  <a:pt x="3259836" y="5033772"/>
                </a:lnTo>
                <a:lnTo>
                  <a:pt x="3259836" y="0"/>
                </a:lnTo>
                <a:lnTo>
                  <a:pt x="0" y="0"/>
                </a:lnTo>
                <a:lnTo>
                  <a:pt x="0" y="5033772"/>
                </a:lnTo>
                <a:close/>
              </a:path>
            </a:pathLst>
          </a:custGeom>
          <a:ln w="12192">
            <a:solidFill>
              <a:srgbClr val="000000"/>
            </a:solidFill>
          </a:ln>
        </p:spPr>
        <p:txBody>
          <a:bodyPr wrap="square" lIns="0" tIns="0" rIns="0" bIns="0" rtlCol="0"/>
          <a:lstStyle/>
          <a:p>
            <a:endParaRPr sz="1800"/>
          </a:p>
        </p:txBody>
      </p:sp>
      <p:sp>
        <p:nvSpPr>
          <p:cNvPr id="5" name="object 5"/>
          <p:cNvSpPr/>
          <p:nvPr/>
        </p:nvSpPr>
        <p:spPr>
          <a:xfrm>
            <a:off x="583796" y="1887397"/>
            <a:ext cx="5051191" cy="3565269"/>
          </a:xfrm>
          <a:prstGeom prst="rect">
            <a:avLst/>
          </a:prstGeom>
          <a:blipFill>
            <a:blip r:embed="rId3" cstate="print"/>
            <a:stretch>
              <a:fillRect/>
            </a:stretch>
          </a:blipFill>
        </p:spPr>
        <p:txBody>
          <a:bodyPr wrap="square" lIns="0" tIns="0" rIns="0" bIns="0" rtlCol="0"/>
          <a:lstStyle/>
          <a:p>
            <a:endParaRPr sz="1800"/>
          </a:p>
        </p:txBody>
      </p:sp>
      <p:sp>
        <p:nvSpPr>
          <p:cNvPr id="6" name="object 6"/>
          <p:cNvSpPr/>
          <p:nvPr/>
        </p:nvSpPr>
        <p:spPr>
          <a:xfrm>
            <a:off x="1306449" y="2319147"/>
            <a:ext cx="155734" cy="162401"/>
          </a:xfrm>
          <a:custGeom>
            <a:avLst/>
            <a:gdLst/>
            <a:ahLst/>
            <a:cxnLst/>
            <a:rect l="l" t="t" r="r" b="b"/>
            <a:pathLst>
              <a:path w="207644" h="216535">
                <a:moveTo>
                  <a:pt x="0" y="216408"/>
                </a:moveTo>
                <a:lnTo>
                  <a:pt x="207263" y="216408"/>
                </a:lnTo>
                <a:lnTo>
                  <a:pt x="207263" y="0"/>
                </a:lnTo>
                <a:lnTo>
                  <a:pt x="0" y="0"/>
                </a:lnTo>
                <a:lnTo>
                  <a:pt x="0" y="216408"/>
                </a:lnTo>
                <a:close/>
              </a:path>
            </a:pathLst>
          </a:custGeom>
          <a:solidFill>
            <a:srgbClr val="4E79A7"/>
          </a:solidFill>
        </p:spPr>
        <p:txBody>
          <a:bodyPr wrap="square" lIns="0" tIns="0" rIns="0" bIns="0" rtlCol="0"/>
          <a:lstStyle/>
          <a:p>
            <a:endParaRPr sz="1800"/>
          </a:p>
        </p:txBody>
      </p:sp>
      <p:sp>
        <p:nvSpPr>
          <p:cNvPr id="7" name="object 7"/>
          <p:cNvSpPr/>
          <p:nvPr/>
        </p:nvSpPr>
        <p:spPr>
          <a:xfrm>
            <a:off x="1306449" y="2554604"/>
            <a:ext cx="155734" cy="163830"/>
          </a:xfrm>
          <a:custGeom>
            <a:avLst/>
            <a:gdLst/>
            <a:ahLst/>
            <a:cxnLst/>
            <a:rect l="l" t="t" r="r" b="b"/>
            <a:pathLst>
              <a:path w="207644" h="218439">
                <a:moveTo>
                  <a:pt x="0" y="217932"/>
                </a:moveTo>
                <a:lnTo>
                  <a:pt x="207263" y="217932"/>
                </a:lnTo>
                <a:lnTo>
                  <a:pt x="207263" y="0"/>
                </a:lnTo>
                <a:lnTo>
                  <a:pt x="0" y="0"/>
                </a:lnTo>
                <a:lnTo>
                  <a:pt x="0" y="217932"/>
                </a:lnTo>
                <a:close/>
              </a:path>
            </a:pathLst>
          </a:custGeom>
          <a:solidFill>
            <a:srgbClr val="F18E2B"/>
          </a:solidFill>
        </p:spPr>
        <p:txBody>
          <a:bodyPr wrap="square" lIns="0" tIns="0" rIns="0" bIns="0" rtlCol="0"/>
          <a:lstStyle/>
          <a:p>
            <a:endParaRPr sz="1800"/>
          </a:p>
        </p:txBody>
      </p:sp>
      <p:sp>
        <p:nvSpPr>
          <p:cNvPr id="8" name="object 8"/>
          <p:cNvSpPr/>
          <p:nvPr/>
        </p:nvSpPr>
        <p:spPr>
          <a:xfrm>
            <a:off x="1306449" y="2806065"/>
            <a:ext cx="155734" cy="163830"/>
          </a:xfrm>
          <a:custGeom>
            <a:avLst/>
            <a:gdLst/>
            <a:ahLst/>
            <a:cxnLst/>
            <a:rect l="l" t="t" r="r" b="b"/>
            <a:pathLst>
              <a:path w="207644" h="218439">
                <a:moveTo>
                  <a:pt x="0" y="217932"/>
                </a:moveTo>
                <a:lnTo>
                  <a:pt x="207263" y="217932"/>
                </a:lnTo>
                <a:lnTo>
                  <a:pt x="207263" y="0"/>
                </a:lnTo>
                <a:lnTo>
                  <a:pt x="0" y="0"/>
                </a:lnTo>
                <a:lnTo>
                  <a:pt x="0" y="217932"/>
                </a:lnTo>
                <a:close/>
              </a:path>
            </a:pathLst>
          </a:custGeom>
          <a:solidFill>
            <a:srgbClr val="E05658"/>
          </a:solidFill>
        </p:spPr>
        <p:txBody>
          <a:bodyPr wrap="square" lIns="0" tIns="0" rIns="0" bIns="0" rtlCol="0"/>
          <a:lstStyle/>
          <a:p>
            <a:endParaRPr sz="1800"/>
          </a:p>
        </p:txBody>
      </p:sp>
      <p:sp>
        <p:nvSpPr>
          <p:cNvPr id="9" name="object 9"/>
          <p:cNvSpPr txBox="1"/>
          <p:nvPr/>
        </p:nvSpPr>
        <p:spPr>
          <a:xfrm>
            <a:off x="1512285" y="2226773"/>
            <a:ext cx="951071" cy="751937"/>
          </a:xfrm>
          <a:prstGeom prst="rect">
            <a:avLst/>
          </a:prstGeom>
        </p:spPr>
        <p:txBody>
          <a:bodyPr vert="horz" wrap="square" lIns="0" tIns="9525" rIns="0" bIns="0" rtlCol="0">
            <a:spAutoFit/>
          </a:bodyPr>
          <a:lstStyle/>
          <a:p>
            <a:pPr marL="9525" marR="3810">
              <a:lnSpc>
                <a:spcPct val="134000"/>
              </a:lnSpc>
              <a:spcBef>
                <a:spcPts val="75"/>
              </a:spcBef>
            </a:pPr>
            <a:r>
              <a:rPr sz="1200" spc="-4" dirty="0">
                <a:latin typeface="Calibri"/>
                <a:cs typeface="Calibri"/>
              </a:rPr>
              <a:t>Bup</a:t>
            </a:r>
            <a:r>
              <a:rPr sz="1200" spc="-26" dirty="0">
                <a:latin typeface="Calibri"/>
                <a:cs typeface="Calibri"/>
              </a:rPr>
              <a:t>r</a:t>
            </a:r>
            <a:r>
              <a:rPr sz="1200" spc="-4" dirty="0">
                <a:latin typeface="Calibri"/>
                <a:cs typeface="Calibri"/>
              </a:rPr>
              <a:t>eno</a:t>
            </a:r>
            <a:r>
              <a:rPr sz="1200" spc="-11" dirty="0">
                <a:latin typeface="Calibri"/>
                <a:cs typeface="Calibri"/>
              </a:rPr>
              <a:t>r</a:t>
            </a:r>
            <a:r>
              <a:rPr sz="1200" spc="-8" dirty="0">
                <a:latin typeface="Calibri"/>
                <a:cs typeface="Calibri"/>
              </a:rPr>
              <a:t>ph</a:t>
            </a:r>
            <a:r>
              <a:rPr sz="1200" dirty="0">
                <a:latin typeface="Calibri"/>
                <a:cs typeface="Calibri"/>
              </a:rPr>
              <a:t>i</a:t>
            </a:r>
            <a:r>
              <a:rPr sz="1200" spc="-8" dirty="0">
                <a:latin typeface="Calibri"/>
                <a:cs typeface="Calibri"/>
              </a:rPr>
              <a:t>ne  Methadone  </a:t>
            </a:r>
            <a:r>
              <a:rPr sz="1200" spc="-11" dirty="0">
                <a:latin typeface="Calibri"/>
                <a:cs typeface="Calibri"/>
              </a:rPr>
              <a:t>Naltrexone </a:t>
            </a:r>
            <a:r>
              <a:rPr sz="1200" spc="-8" dirty="0">
                <a:latin typeface="Calibri"/>
                <a:cs typeface="Calibri"/>
              </a:rPr>
              <a:t>ER</a:t>
            </a:r>
            <a:endParaRPr sz="1200">
              <a:latin typeface="Calibri"/>
              <a:cs typeface="Calibri"/>
            </a:endParaRPr>
          </a:p>
        </p:txBody>
      </p:sp>
      <p:sp>
        <p:nvSpPr>
          <p:cNvPr id="10" name="object 10"/>
          <p:cNvSpPr/>
          <p:nvPr/>
        </p:nvSpPr>
        <p:spPr>
          <a:xfrm>
            <a:off x="1" y="1"/>
            <a:ext cx="9143999" cy="6858000"/>
          </a:xfrm>
          <a:prstGeom prst="rect">
            <a:avLst/>
          </a:prstGeom>
          <a:blipFill>
            <a:blip r:embed="rId4" cstate="print"/>
            <a:stretch>
              <a:fillRect/>
            </a:stretch>
          </a:blipFill>
        </p:spPr>
        <p:txBody>
          <a:bodyPr wrap="square" lIns="0" tIns="0" rIns="0" bIns="0" rtlCol="0"/>
          <a:lstStyle/>
          <a:p>
            <a:endParaRPr sz="1800"/>
          </a:p>
        </p:txBody>
      </p:sp>
      <p:sp>
        <p:nvSpPr>
          <p:cNvPr id="11" name="object 11"/>
          <p:cNvSpPr txBox="1"/>
          <p:nvPr/>
        </p:nvSpPr>
        <p:spPr>
          <a:xfrm>
            <a:off x="8617172" y="5747080"/>
            <a:ext cx="304800"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PA</a:t>
            </a:r>
            <a:r>
              <a:rPr sz="750" spc="-53" dirty="0">
                <a:latin typeface="Calibri"/>
                <a:cs typeface="Calibri"/>
              </a:rPr>
              <a:t> </a:t>
            </a:r>
            <a:r>
              <a:rPr sz="750" spc="-8" dirty="0">
                <a:latin typeface="Calibri"/>
                <a:cs typeface="Calibri"/>
              </a:rPr>
              <a:t>DHS</a:t>
            </a:r>
            <a:endParaRPr sz="750">
              <a:latin typeface="Calibri"/>
              <a:cs typeface="Calibri"/>
            </a:endParaRPr>
          </a:p>
        </p:txBody>
      </p:sp>
    </p:spTree>
    <p:extLst>
      <p:ext uri="{BB962C8B-B14F-4D97-AF65-F5344CB8AC3E}">
        <p14:creationId xmlns:p14="http://schemas.microsoft.com/office/powerpoint/2010/main" val="3942981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250824"/>
            <a:ext cx="7772400" cy="6234113"/>
          </a:xfrm>
          <a:prstGeom prst="rect">
            <a:avLst/>
          </a:prstGeom>
        </p:spPr>
      </p:pic>
    </p:spTree>
    <p:extLst>
      <p:ext uri="{BB962C8B-B14F-4D97-AF65-F5344CB8AC3E}">
        <p14:creationId xmlns:p14="http://schemas.microsoft.com/office/powerpoint/2010/main" val="49471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4662"/>
            <a:ext cx="5745168" cy="6733337"/>
          </a:xfrm>
          <a:prstGeom prst="rect">
            <a:avLst/>
          </a:prstGeom>
        </p:spPr>
      </p:pic>
    </p:spTree>
    <p:extLst>
      <p:ext uri="{BB962C8B-B14F-4D97-AF65-F5344CB8AC3E}">
        <p14:creationId xmlns:p14="http://schemas.microsoft.com/office/powerpoint/2010/main" val="277194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1451" y="935038"/>
            <a:ext cx="8766175" cy="811212"/>
          </a:xfrm>
        </p:spPr>
        <p:txBody>
          <a:bodyPr>
            <a:normAutofit fontScale="90000"/>
          </a:bodyPr>
          <a:lstStyle/>
          <a:p>
            <a:r>
              <a:rPr lang="en-GB" altLang="en-US" smtClean="0">
                <a:solidFill>
                  <a:srgbClr val="C00000"/>
                </a:solidFill>
              </a:rPr>
              <a:t>Maintenance treatment opioid dependent patients</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9" y="1908176"/>
            <a:ext cx="7412037" cy="3929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1993900"/>
            <a:ext cx="109696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92711"/>
                  </a:outerShdw>
                </a:effectLst>
              </a14:hiddenEffects>
            </a:ext>
          </a:extLst>
        </p:spPr>
      </p:pic>
      <p:sp>
        <p:nvSpPr>
          <p:cNvPr id="39941" name="TextBox 5"/>
          <p:cNvSpPr txBox="1">
            <a:spLocks noChangeArrowheads="1"/>
          </p:cNvSpPr>
          <p:nvPr/>
        </p:nvSpPr>
        <p:spPr bwMode="auto">
          <a:xfrm>
            <a:off x="1343025" y="4491038"/>
            <a:ext cx="738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000">
                <a:solidFill>
                  <a:srgbClr val="C00000"/>
                </a:solidFill>
              </a:rPr>
              <a:t>USA 13%</a:t>
            </a:r>
          </a:p>
        </p:txBody>
      </p:sp>
      <p:sp>
        <p:nvSpPr>
          <p:cNvPr id="39942" name="TextBox 1"/>
          <p:cNvSpPr txBox="1">
            <a:spLocks noChangeArrowheads="1"/>
          </p:cNvSpPr>
          <p:nvPr/>
        </p:nvSpPr>
        <p:spPr bwMode="auto">
          <a:xfrm>
            <a:off x="1439864" y="2509839"/>
            <a:ext cx="4022725" cy="3381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600">
                <a:solidFill>
                  <a:schemeClr val="bg1"/>
                </a:solidFill>
              </a:rPr>
              <a:t>Overall 48% of high-risk opioid users in Tx</a:t>
            </a:r>
          </a:p>
        </p:txBody>
      </p:sp>
    </p:spTree>
    <p:extLst>
      <p:ext uri="{BB962C8B-B14F-4D97-AF65-F5344CB8AC3E}">
        <p14:creationId xmlns:p14="http://schemas.microsoft.com/office/powerpoint/2010/main" val="1129402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3584" y="273627"/>
            <a:ext cx="7671355" cy="1143000"/>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Rapid Initiation of buprenorphine/naloxone to optimize MAT in Philadelphia</a:t>
            </a:r>
          </a:p>
        </p:txBody>
      </p:sp>
      <p:sp>
        <p:nvSpPr>
          <p:cNvPr id="3" name="Line 6"/>
          <p:cNvSpPr>
            <a:spLocks noChangeShapeType="1"/>
          </p:cNvSpPr>
          <p:nvPr/>
        </p:nvSpPr>
        <p:spPr bwMode="auto">
          <a:xfrm>
            <a:off x="228600" y="2819400"/>
            <a:ext cx="8061325" cy="0"/>
          </a:xfrm>
          <a:prstGeom prst="line">
            <a:avLst/>
          </a:prstGeom>
          <a:noFill/>
          <a:ln w="38100" cap="sq">
            <a:solidFill>
              <a:srgbClr val="FF0000"/>
            </a:solidFill>
            <a:round/>
            <a:headEnd type="none" w="sm" len="sm"/>
            <a:tailEnd type="none" w="sm" len="sm"/>
          </a:ln>
        </p:spPr>
        <p:txBody>
          <a:bodyPr wrap="none" anchor="ct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48000"/>
            <a:ext cx="4433147" cy="3324860"/>
          </a:xfrm>
          <a:prstGeom prst="rect">
            <a:avLst/>
          </a:prstGeom>
        </p:spPr>
      </p:pic>
      <p:pic>
        <p:nvPicPr>
          <p:cNvPr id="6" name="Picture 5">
            <a:extLst>
              <a:ext uri="{FF2B5EF4-FFF2-40B4-BE49-F238E27FC236}">
                <a16:creationId xmlns:a16="http://schemas.microsoft.com/office/drawing/2014/main" id="{92B10A25-4F08-F148-AB66-9C00536EE874}"/>
              </a:ext>
            </a:extLst>
          </p:cNvPr>
          <p:cNvPicPr>
            <a:picLocks noChangeAspect="1"/>
          </p:cNvPicPr>
          <p:nvPr/>
        </p:nvPicPr>
        <p:blipFill>
          <a:blip r:embed="rId3"/>
          <a:stretch>
            <a:fillRect/>
          </a:stretch>
        </p:blipFill>
        <p:spPr>
          <a:xfrm>
            <a:off x="2758113" y="1681577"/>
            <a:ext cx="3002295" cy="872872"/>
          </a:xfrm>
          <a:prstGeom prst="rect">
            <a:avLst/>
          </a:prstGeom>
        </p:spPr>
      </p:pic>
    </p:spTree>
    <p:extLst>
      <p:ext uri="{BB962C8B-B14F-4D97-AF65-F5344CB8AC3E}">
        <p14:creationId xmlns:p14="http://schemas.microsoft.com/office/powerpoint/2010/main" val="2851158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lstStyle/>
          <a:p>
            <a:pPr defTabSz="852488"/>
            <a:r>
              <a:rPr kumimoji="1" lang="en-US" sz="3200" b="1" dirty="0" smtClean="0">
                <a:latin typeface="Arial" pitchFamily="34" charset="0"/>
                <a:cs typeface="Arial" pitchFamily="34" charset="0"/>
              </a:rPr>
              <a:t>RIDE Strategy</a:t>
            </a:r>
          </a:p>
        </p:txBody>
      </p:sp>
      <p:sp>
        <p:nvSpPr>
          <p:cNvPr id="3" name="Rectangle 3"/>
          <p:cNvSpPr>
            <a:spLocks noChangeArrowheads="1"/>
          </p:cNvSpPr>
          <p:nvPr/>
        </p:nvSpPr>
        <p:spPr bwMode="auto">
          <a:xfrm>
            <a:off x="990600" y="1600200"/>
            <a:ext cx="6553200" cy="3992563"/>
          </a:xfrm>
          <a:prstGeom prst="rect">
            <a:avLst/>
          </a:prstGeom>
          <a:noFill/>
          <a:ln w="9525">
            <a:noFill/>
            <a:miter lim="800000"/>
            <a:headEnd/>
            <a:tailEnd/>
          </a:ln>
          <a:effectLst/>
        </p:spPr>
        <p:txBody>
          <a:bodyPr/>
          <a:lstStyle/>
          <a:p>
            <a:pPr marL="342900" indent="-342900" defTabSz="852488">
              <a:spcBef>
                <a:spcPct val="20000"/>
              </a:spcBef>
              <a:buClr>
                <a:schemeClr val="tx1"/>
              </a:buClr>
              <a:buFont typeface="Arial" pitchFamily="34" charset="0"/>
              <a:buChar char="•"/>
            </a:pPr>
            <a:r>
              <a:rPr kumimoji="1" lang="en-US" b="1" dirty="0" smtClean="0">
                <a:latin typeface="Helvetica" pitchFamily="34" charset="0"/>
              </a:rPr>
              <a:t>Mobile</a:t>
            </a:r>
          </a:p>
          <a:p>
            <a:pPr marL="342900" indent="-342900" defTabSz="852488">
              <a:spcBef>
                <a:spcPct val="20000"/>
              </a:spcBef>
              <a:buClr>
                <a:schemeClr val="tx1"/>
              </a:buClr>
              <a:buFont typeface="Arial" pitchFamily="34" charset="0"/>
              <a:buChar char="•"/>
            </a:pPr>
            <a:endParaRPr kumimoji="1" lang="en-US" b="1" dirty="0">
              <a:latin typeface="Helvetica" pitchFamily="34" charset="0"/>
            </a:endParaRPr>
          </a:p>
          <a:p>
            <a:pPr marL="342900" indent="-342900" defTabSz="852488">
              <a:spcBef>
                <a:spcPct val="20000"/>
              </a:spcBef>
              <a:buClr>
                <a:schemeClr val="tx1"/>
              </a:buClr>
              <a:buFont typeface="Arial" pitchFamily="34" charset="0"/>
              <a:buChar char="•"/>
            </a:pPr>
            <a:r>
              <a:rPr kumimoji="1" lang="en-US" b="1" dirty="0" smtClean="0">
                <a:latin typeface="Helvetica" pitchFamily="34" charset="0"/>
              </a:rPr>
              <a:t>Rapid relief of withdrawal symptoms</a:t>
            </a:r>
            <a:endParaRPr kumimoji="1" lang="en-US" b="1" dirty="0">
              <a:latin typeface="Helvetica" pitchFamily="34" charset="0"/>
            </a:endParaRPr>
          </a:p>
          <a:p>
            <a:pPr marL="342900" indent="-342900" defTabSz="852488">
              <a:spcBef>
                <a:spcPct val="20000"/>
              </a:spcBef>
              <a:buClr>
                <a:schemeClr val="tx1"/>
              </a:buClr>
              <a:buFont typeface="Arial" pitchFamily="34" charset="0"/>
              <a:buChar char="•"/>
            </a:pPr>
            <a:endParaRPr kumimoji="1" lang="en-US" b="1" dirty="0">
              <a:latin typeface="Helvetica" pitchFamily="34" charset="0"/>
            </a:endParaRPr>
          </a:p>
          <a:p>
            <a:pPr marL="342900" indent="-342900" defTabSz="852488">
              <a:spcBef>
                <a:spcPct val="20000"/>
              </a:spcBef>
              <a:buClr>
                <a:schemeClr val="tx1"/>
              </a:buClr>
              <a:buFont typeface="Arial" pitchFamily="34" charset="0"/>
              <a:buChar char="•"/>
            </a:pPr>
            <a:r>
              <a:rPr kumimoji="1" lang="en-US" b="1" dirty="0" smtClean="0">
                <a:latin typeface="Helvetica" pitchFamily="34" charset="0"/>
              </a:rPr>
              <a:t>Preferred Provider Network</a:t>
            </a:r>
            <a:br>
              <a:rPr kumimoji="1" lang="en-US" b="1" dirty="0" smtClean="0">
                <a:latin typeface="Helvetica" pitchFamily="34" charset="0"/>
              </a:rPr>
            </a:br>
            <a:endParaRPr kumimoji="1" lang="en-US" b="1" dirty="0" smtClean="0">
              <a:latin typeface="Helvetica" pitchFamily="34" charset="0"/>
            </a:endParaRPr>
          </a:p>
          <a:p>
            <a:pPr marL="342900" indent="-342900" defTabSz="852488">
              <a:spcBef>
                <a:spcPct val="20000"/>
              </a:spcBef>
              <a:buClr>
                <a:schemeClr val="tx1"/>
              </a:buClr>
              <a:buFont typeface="Arial" pitchFamily="34" charset="0"/>
              <a:buChar char="•"/>
            </a:pPr>
            <a:r>
              <a:rPr kumimoji="1" lang="en-US" b="1" dirty="0" smtClean="0">
                <a:latin typeface="Helvetica" pitchFamily="34" charset="0"/>
              </a:rPr>
              <a:t>Support  </a:t>
            </a:r>
          </a:p>
          <a:p>
            <a:pPr marL="1090613" indent="-290513" defTabSz="852488">
              <a:spcBef>
                <a:spcPct val="20000"/>
              </a:spcBef>
              <a:buClr>
                <a:schemeClr val="tx1"/>
              </a:buClr>
              <a:buFont typeface="Courier New" panose="02070309020205020404" pitchFamily="49" charset="0"/>
              <a:buChar char="o"/>
            </a:pPr>
            <a:r>
              <a:rPr kumimoji="1" lang="en-US" b="1" dirty="0" smtClean="0">
                <a:latin typeface="Helvetica" pitchFamily="34" charset="0"/>
              </a:rPr>
              <a:t>Nurse practitioner </a:t>
            </a:r>
          </a:p>
          <a:p>
            <a:pPr marL="1090613" indent="-290513" defTabSz="852488">
              <a:spcBef>
                <a:spcPct val="20000"/>
              </a:spcBef>
              <a:buClr>
                <a:schemeClr val="tx1"/>
              </a:buClr>
              <a:buFont typeface="Courier New" panose="02070309020205020404" pitchFamily="49" charset="0"/>
              <a:buChar char="o"/>
            </a:pPr>
            <a:r>
              <a:rPr kumimoji="1" lang="en-US" b="1" dirty="0">
                <a:latin typeface="Helvetica" pitchFamily="34" charset="0"/>
              </a:rPr>
              <a:t>C</a:t>
            </a:r>
            <a:r>
              <a:rPr kumimoji="1" lang="en-US" b="1" dirty="0" smtClean="0">
                <a:latin typeface="Helvetica" pitchFamily="34" charset="0"/>
              </a:rPr>
              <a:t>ase manager</a:t>
            </a:r>
          </a:p>
          <a:p>
            <a:pPr marL="1090613" indent="-290513" defTabSz="852488">
              <a:spcBef>
                <a:spcPct val="20000"/>
              </a:spcBef>
              <a:buClr>
                <a:schemeClr val="tx1"/>
              </a:buClr>
              <a:buFont typeface="Courier New" panose="02070309020205020404" pitchFamily="49" charset="0"/>
              <a:buChar char="o"/>
            </a:pPr>
            <a:r>
              <a:rPr kumimoji="1" lang="en-US" b="1" dirty="0">
                <a:latin typeface="Helvetica" pitchFamily="34" charset="0"/>
              </a:rPr>
              <a:t>P</a:t>
            </a:r>
            <a:r>
              <a:rPr kumimoji="1" lang="en-US" b="1" dirty="0" smtClean="0">
                <a:latin typeface="Helvetica" pitchFamily="34" charset="0"/>
              </a:rPr>
              <a:t>eer recovery specialist</a:t>
            </a:r>
            <a:br>
              <a:rPr kumimoji="1" lang="en-US" b="1" dirty="0" smtClean="0">
                <a:latin typeface="Helvetica" pitchFamily="34" charset="0"/>
              </a:rPr>
            </a:br>
            <a:r>
              <a:rPr kumimoji="1" lang="en-US" b="1" dirty="0" smtClean="0">
                <a:latin typeface="Helvetica" pitchFamily="34" charset="0"/>
              </a:rPr>
              <a:t>			</a:t>
            </a:r>
            <a:br>
              <a:rPr kumimoji="1" lang="en-US" b="1" dirty="0" smtClean="0">
                <a:latin typeface="Helvetica" pitchFamily="34" charset="0"/>
              </a:rPr>
            </a:br>
            <a:r>
              <a:rPr kumimoji="1" lang="en-US" sz="2000" b="1" dirty="0">
                <a:latin typeface="Helvetica" pitchFamily="34" charset="0"/>
              </a:rPr>
              <a:t>	</a:t>
            </a:r>
            <a:br>
              <a:rPr kumimoji="1" lang="en-US" sz="2000" b="1" dirty="0">
                <a:latin typeface="Helvetica" pitchFamily="34" charset="0"/>
              </a:rPr>
            </a:br>
            <a:endParaRPr kumimoji="1" lang="en-US" sz="2000" b="1" dirty="0">
              <a:latin typeface="Helvetica" pitchFamily="34" charset="0"/>
            </a:endParaRPr>
          </a:p>
          <a:p>
            <a:pPr marL="342900" indent="-342900" defTabSz="852488">
              <a:spcBef>
                <a:spcPct val="20000"/>
              </a:spcBef>
              <a:buClr>
                <a:schemeClr val="tx1"/>
              </a:buClr>
              <a:buSzPct val="80000"/>
              <a:buFont typeface="Arial" pitchFamily="34" charset="0"/>
              <a:buChar char="•"/>
            </a:pPr>
            <a:endParaRPr kumimoji="1" lang="en-US" sz="2000" b="1" dirty="0">
              <a:latin typeface="Helvetica" pitchFamily="34" charset="0"/>
            </a:endParaRPr>
          </a:p>
          <a:p>
            <a:pPr marL="342900" indent="-342900" defTabSz="852488">
              <a:spcBef>
                <a:spcPct val="20000"/>
              </a:spcBef>
              <a:buClr>
                <a:schemeClr val="tx1"/>
              </a:buClr>
              <a:buSzPct val="80000"/>
              <a:buFont typeface="Arial" pitchFamily="34" charset="0"/>
              <a:buChar char="•"/>
            </a:pPr>
            <a:endParaRPr kumimoji="1" lang="en-US" sz="2000" b="1" dirty="0">
              <a:latin typeface="Helvetica" pitchFamily="34" charset="0"/>
            </a:endParaRPr>
          </a:p>
        </p:txBody>
      </p:sp>
      <p:sp>
        <p:nvSpPr>
          <p:cNvPr id="4" name="Line 14"/>
          <p:cNvSpPr>
            <a:spLocks noChangeShapeType="1"/>
          </p:cNvSpPr>
          <p:nvPr/>
        </p:nvSpPr>
        <p:spPr bwMode="auto">
          <a:xfrm>
            <a:off x="304800" y="1143000"/>
            <a:ext cx="8077200" cy="0"/>
          </a:xfrm>
          <a:prstGeom prst="line">
            <a:avLst/>
          </a:prstGeom>
          <a:noFill/>
          <a:ln w="28575">
            <a:solidFill>
              <a:srgbClr val="CC0000"/>
            </a:solidFill>
            <a:round/>
            <a:headEnd/>
            <a:tailEnd/>
          </a:ln>
          <a:effectLst/>
        </p:spPr>
        <p:txBody>
          <a:bodyPr/>
          <a:lstStyle/>
          <a:p>
            <a:endParaRPr lang="en-US"/>
          </a:p>
        </p:txBody>
      </p:sp>
    </p:spTree>
    <p:extLst>
      <p:ext uri="{BB962C8B-B14F-4D97-AF65-F5344CB8AC3E}">
        <p14:creationId xmlns:p14="http://schemas.microsoft.com/office/powerpoint/2010/main" val="3829089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EC5-454E-404E-A711-50AAB94F1693}"/>
              </a:ext>
            </a:extLst>
          </p:cNvPr>
          <p:cNvSpPr>
            <a:spLocks noGrp="1"/>
          </p:cNvSpPr>
          <p:nvPr>
            <p:ph type="title"/>
          </p:nvPr>
        </p:nvSpPr>
        <p:spPr/>
        <p:txBody>
          <a:bodyPr/>
          <a:lstStyle/>
          <a:p>
            <a:r>
              <a:rPr lang="en-US" dirty="0" smtClean="0"/>
              <a:t>Targeted Neighborhoods</a:t>
            </a:r>
            <a:endParaRPr lang="en-US" dirty="0"/>
          </a:p>
        </p:txBody>
      </p:sp>
      <p:pic>
        <p:nvPicPr>
          <p:cNvPr id="7" name="Picture 6">
            <a:extLst>
              <a:ext uri="{FF2B5EF4-FFF2-40B4-BE49-F238E27FC236}">
                <a16:creationId xmlns:a16="http://schemas.microsoft.com/office/drawing/2014/main" id="{4DA23AD4-DD11-3940-9113-E972927F7CAF}"/>
              </a:ext>
            </a:extLst>
          </p:cNvPr>
          <p:cNvPicPr>
            <a:picLocks noChangeAspect="1"/>
          </p:cNvPicPr>
          <p:nvPr/>
        </p:nvPicPr>
        <p:blipFill>
          <a:blip r:embed="rId2"/>
          <a:stretch>
            <a:fillRect/>
          </a:stretch>
        </p:blipFill>
        <p:spPr>
          <a:xfrm>
            <a:off x="1981200" y="1600200"/>
            <a:ext cx="4966200" cy="4724400"/>
          </a:xfrm>
          <a:prstGeom prst="rect">
            <a:avLst/>
          </a:prstGeom>
        </p:spPr>
      </p:pic>
    </p:spTree>
    <p:extLst>
      <p:ext uri="{BB962C8B-B14F-4D97-AF65-F5344CB8AC3E}">
        <p14:creationId xmlns:p14="http://schemas.microsoft.com/office/powerpoint/2010/main" val="3711777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lstStyle/>
          <a:p>
            <a:pPr defTabSz="852488"/>
            <a:r>
              <a:rPr kumimoji="1" lang="en-US" sz="3200" b="1" dirty="0" smtClean="0">
                <a:latin typeface="Arial" pitchFamily="34" charset="0"/>
                <a:cs typeface="Arial" pitchFamily="34" charset="0"/>
              </a:rPr>
              <a:t>Conclusions</a:t>
            </a:r>
          </a:p>
        </p:txBody>
      </p:sp>
      <p:sp>
        <p:nvSpPr>
          <p:cNvPr id="3" name="Rectangle 3"/>
          <p:cNvSpPr>
            <a:spLocks noChangeArrowheads="1"/>
          </p:cNvSpPr>
          <p:nvPr/>
        </p:nvSpPr>
        <p:spPr bwMode="auto">
          <a:xfrm>
            <a:off x="990600" y="1600200"/>
            <a:ext cx="6553200" cy="3992563"/>
          </a:xfrm>
          <a:prstGeom prst="rect">
            <a:avLst/>
          </a:prstGeom>
          <a:noFill/>
          <a:ln w="9525">
            <a:noFill/>
            <a:miter lim="800000"/>
            <a:headEnd/>
            <a:tailEnd/>
          </a:ln>
          <a:effectLst/>
        </p:spPr>
        <p:txBody>
          <a:bodyPr/>
          <a:lstStyle/>
          <a:p>
            <a:pPr marL="342900" indent="-342900" defTabSz="852488">
              <a:spcBef>
                <a:spcPct val="20000"/>
              </a:spcBef>
              <a:buClr>
                <a:schemeClr val="tx1"/>
              </a:buClr>
              <a:buFont typeface="Arial" pitchFamily="34" charset="0"/>
              <a:buChar char="•"/>
            </a:pPr>
            <a:r>
              <a:rPr kumimoji="1" lang="en-US" sz="2000" b="1" dirty="0" smtClean="0">
                <a:latin typeface="Helvetica" pitchFamily="34" charset="0"/>
              </a:rPr>
              <a:t>Philadelphia is experiencing a severe opioid epidemic</a:t>
            </a:r>
          </a:p>
          <a:p>
            <a:pPr defTabSz="852488">
              <a:spcBef>
                <a:spcPct val="20000"/>
              </a:spcBef>
              <a:buClr>
                <a:schemeClr val="tx1"/>
              </a:buClr>
            </a:pPr>
            <a:endParaRPr kumimoji="1" lang="en-US" sz="2000" b="1" dirty="0">
              <a:latin typeface="Helvetica" pitchFamily="34" charset="0"/>
            </a:endParaRPr>
          </a:p>
          <a:p>
            <a:pPr marL="342900" indent="-342900" defTabSz="852488">
              <a:spcBef>
                <a:spcPct val="20000"/>
              </a:spcBef>
              <a:buClr>
                <a:schemeClr val="tx1"/>
              </a:buClr>
              <a:buFont typeface="Arial" pitchFamily="34" charset="0"/>
              <a:buChar char="•"/>
            </a:pPr>
            <a:r>
              <a:rPr kumimoji="1" lang="en-US" sz="2000" b="1" dirty="0" smtClean="0">
                <a:latin typeface="Helvetica" pitchFamily="34" charset="0"/>
              </a:rPr>
              <a:t>New strategies are needed for HIV </a:t>
            </a:r>
            <a:r>
              <a:rPr kumimoji="1" lang="en-US" sz="1800" b="1" dirty="0" smtClean="0">
                <a:latin typeface="Helvetica" pitchFamily="34" charset="0"/>
              </a:rPr>
              <a:t>prevention</a:t>
            </a:r>
            <a:endParaRPr kumimoji="1" lang="en-US" sz="2000" b="1" dirty="0">
              <a:latin typeface="Helvetica" pitchFamily="34" charset="0"/>
            </a:endParaRPr>
          </a:p>
          <a:p>
            <a:pPr defTabSz="852488">
              <a:spcBef>
                <a:spcPct val="20000"/>
              </a:spcBef>
              <a:buClr>
                <a:schemeClr val="tx1"/>
              </a:buClr>
            </a:pPr>
            <a:r>
              <a:rPr kumimoji="1" lang="en-US" sz="2000" b="1" dirty="0" smtClean="0">
                <a:latin typeface="Helvetica" pitchFamily="34" charset="0"/>
              </a:rPr>
              <a:t/>
            </a:r>
            <a:br>
              <a:rPr kumimoji="1" lang="en-US" sz="2000" b="1" dirty="0" smtClean="0">
                <a:latin typeface="Helvetica" pitchFamily="34" charset="0"/>
              </a:rPr>
            </a:br>
            <a:endParaRPr kumimoji="1" lang="en-US" sz="2000" b="1" dirty="0" smtClean="0">
              <a:latin typeface="Helvetica" pitchFamily="34" charset="0"/>
            </a:endParaRPr>
          </a:p>
          <a:p>
            <a:pPr marL="342900" indent="-342900" defTabSz="852488">
              <a:spcBef>
                <a:spcPct val="20000"/>
              </a:spcBef>
              <a:buClr>
                <a:schemeClr val="tx1"/>
              </a:buClr>
              <a:buFont typeface="Arial" pitchFamily="34" charset="0"/>
              <a:buChar char="•"/>
            </a:pPr>
            <a:r>
              <a:rPr kumimoji="1" lang="en-US" sz="2000" b="1" dirty="0" smtClean="0">
                <a:latin typeface="Helvetica" pitchFamily="34" charset="0"/>
              </a:rPr>
              <a:t>MAT engagement </a:t>
            </a:r>
            <a:r>
              <a:rPr kumimoji="1" lang="en-US" sz="2000" b="1" smtClean="0">
                <a:latin typeface="Helvetica" pitchFamily="34" charset="0"/>
              </a:rPr>
              <a:t>remains challenging</a:t>
            </a:r>
            <a:r>
              <a:rPr kumimoji="1" lang="en-US" b="1" dirty="0" smtClean="0">
                <a:latin typeface="Helvetica" pitchFamily="34" charset="0"/>
              </a:rPr>
              <a:t/>
            </a:r>
            <a:br>
              <a:rPr kumimoji="1" lang="en-US" b="1" dirty="0" smtClean="0">
                <a:latin typeface="Helvetica" pitchFamily="34" charset="0"/>
              </a:rPr>
            </a:br>
            <a:r>
              <a:rPr kumimoji="1" lang="en-US" b="1" dirty="0" smtClean="0">
                <a:latin typeface="Helvetica" pitchFamily="34" charset="0"/>
              </a:rPr>
              <a:t>			</a:t>
            </a:r>
            <a:br>
              <a:rPr kumimoji="1" lang="en-US" b="1" dirty="0" smtClean="0">
                <a:latin typeface="Helvetica" pitchFamily="34" charset="0"/>
              </a:rPr>
            </a:br>
            <a:r>
              <a:rPr kumimoji="1" lang="en-US" sz="2000" b="1" dirty="0">
                <a:latin typeface="Helvetica" pitchFamily="34" charset="0"/>
              </a:rPr>
              <a:t>	</a:t>
            </a:r>
            <a:br>
              <a:rPr kumimoji="1" lang="en-US" sz="2000" b="1" dirty="0">
                <a:latin typeface="Helvetica" pitchFamily="34" charset="0"/>
              </a:rPr>
            </a:br>
            <a:endParaRPr kumimoji="1" lang="en-US" sz="2000" b="1" dirty="0">
              <a:latin typeface="Helvetica" pitchFamily="34" charset="0"/>
            </a:endParaRPr>
          </a:p>
          <a:p>
            <a:pPr marL="342900" indent="-342900" defTabSz="852488">
              <a:spcBef>
                <a:spcPct val="20000"/>
              </a:spcBef>
              <a:buClr>
                <a:schemeClr val="tx1"/>
              </a:buClr>
              <a:buSzPct val="80000"/>
              <a:buFont typeface="Arial" pitchFamily="34" charset="0"/>
              <a:buChar char="•"/>
            </a:pPr>
            <a:endParaRPr kumimoji="1" lang="en-US" sz="2000" b="1" dirty="0">
              <a:latin typeface="Helvetica" pitchFamily="34" charset="0"/>
            </a:endParaRPr>
          </a:p>
          <a:p>
            <a:pPr marL="342900" indent="-342900" defTabSz="852488">
              <a:spcBef>
                <a:spcPct val="20000"/>
              </a:spcBef>
              <a:buClr>
                <a:schemeClr val="tx1"/>
              </a:buClr>
              <a:buSzPct val="80000"/>
              <a:buFont typeface="Arial" pitchFamily="34" charset="0"/>
              <a:buChar char="•"/>
            </a:pPr>
            <a:endParaRPr kumimoji="1" lang="en-US" sz="2000" b="1" dirty="0">
              <a:latin typeface="Helvetica" pitchFamily="34" charset="0"/>
            </a:endParaRPr>
          </a:p>
        </p:txBody>
      </p:sp>
      <p:sp>
        <p:nvSpPr>
          <p:cNvPr id="4" name="Line 14"/>
          <p:cNvSpPr>
            <a:spLocks noChangeShapeType="1"/>
          </p:cNvSpPr>
          <p:nvPr/>
        </p:nvSpPr>
        <p:spPr bwMode="auto">
          <a:xfrm>
            <a:off x="304800" y="1143000"/>
            <a:ext cx="8077200" cy="0"/>
          </a:xfrm>
          <a:prstGeom prst="line">
            <a:avLst/>
          </a:prstGeom>
          <a:noFill/>
          <a:ln w="28575">
            <a:solidFill>
              <a:srgbClr val="CC0000"/>
            </a:solidFill>
            <a:round/>
            <a:headEnd/>
            <a:tailEnd/>
          </a:ln>
          <a:effectLst/>
        </p:spPr>
        <p:txBody>
          <a:bodyPr/>
          <a:lstStyle/>
          <a:p>
            <a:endParaRPr lang="en-US"/>
          </a:p>
        </p:txBody>
      </p:sp>
    </p:spTree>
    <p:extLst>
      <p:ext uri="{BB962C8B-B14F-4D97-AF65-F5344CB8AC3E}">
        <p14:creationId xmlns:p14="http://schemas.microsoft.com/office/powerpoint/2010/main" val="349807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8001000" cy="5318546"/>
          </a:xfrm>
          <a:prstGeom prst="rect">
            <a:avLst/>
          </a:prstGeom>
        </p:spPr>
      </p:pic>
      <p:sp>
        <p:nvSpPr>
          <p:cNvPr id="3" name="Rectangle 2"/>
          <p:cNvSpPr/>
          <p:nvPr/>
        </p:nvSpPr>
        <p:spPr>
          <a:xfrm>
            <a:off x="228600" y="152400"/>
            <a:ext cx="8915400" cy="830997"/>
          </a:xfrm>
          <a:prstGeom prst="rect">
            <a:avLst/>
          </a:prstGeom>
        </p:spPr>
        <p:txBody>
          <a:bodyPr wrap="square">
            <a:spAutoFit/>
          </a:bodyPr>
          <a:lstStyle/>
          <a:p>
            <a:r>
              <a:rPr lang="en-US" dirty="0">
                <a:solidFill>
                  <a:srgbClr val="C00000"/>
                </a:solidFill>
                <a:latin typeface="Calibri" panose="020F0502020204030204" pitchFamily="34" charset="0"/>
              </a:rPr>
              <a:t>Opioids were involved in nearly 47,000 deaths in 2018, which is nearly six times the number of opioid-involved overdose deaths in 1999.</a:t>
            </a:r>
            <a:endParaRPr lang="en-US" dirty="0">
              <a:solidFill>
                <a:srgbClr val="C00000"/>
              </a:solidFill>
            </a:endParaRPr>
          </a:p>
        </p:txBody>
      </p:sp>
    </p:spTree>
    <p:extLst>
      <p:ext uri="{BB962C8B-B14F-4D97-AF65-F5344CB8AC3E}">
        <p14:creationId xmlns:p14="http://schemas.microsoft.com/office/powerpoint/2010/main" val="75325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4917" cy="6858000"/>
          </a:xfrm>
          <a:prstGeom prst="rect">
            <a:avLst/>
          </a:prstGeom>
        </p:spPr>
      </p:pic>
    </p:spTree>
    <p:extLst>
      <p:ext uri="{BB962C8B-B14F-4D97-AF65-F5344CB8AC3E}">
        <p14:creationId xmlns:p14="http://schemas.microsoft.com/office/powerpoint/2010/main" val="95439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115" y="5656706"/>
            <a:ext cx="1126151" cy="259760"/>
          </a:xfrm>
          <a:prstGeom prst="rect">
            <a:avLst/>
          </a:prstGeom>
          <a:blipFill>
            <a:blip r:embed="rId3" cstate="print"/>
            <a:stretch>
              <a:fillRect/>
            </a:stretch>
          </a:blipFill>
        </p:spPr>
        <p:txBody>
          <a:bodyPr wrap="square" lIns="0" tIns="0" rIns="0" bIns="0" rtlCol="0"/>
          <a:lstStyle/>
          <a:p>
            <a:endParaRPr sz="1800"/>
          </a:p>
        </p:txBody>
      </p:sp>
      <p:sp>
        <p:nvSpPr>
          <p:cNvPr id="3" name="object 3"/>
          <p:cNvSpPr/>
          <p:nvPr/>
        </p:nvSpPr>
        <p:spPr>
          <a:xfrm>
            <a:off x="1" y="0"/>
            <a:ext cx="9143999" cy="6857999"/>
          </a:xfrm>
          <a:prstGeom prst="rect">
            <a:avLst/>
          </a:prstGeom>
          <a:blipFill>
            <a:blip r:embed="rId4" cstate="print"/>
            <a:stretch>
              <a:fillRect/>
            </a:stretch>
          </a:blipFill>
        </p:spPr>
        <p:txBody>
          <a:bodyPr wrap="square" lIns="0" tIns="0" rIns="0" bIns="0" rtlCol="0"/>
          <a:lstStyle/>
          <a:p>
            <a:endParaRPr sz="1800"/>
          </a:p>
        </p:txBody>
      </p:sp>
      <p:sp>
        <p:nvSpPr>
          <p:cNvPr id="4" name="object 4"/>
          <p:cNvSpPr/>
          <p:nvPr/>
        </p:nvSpPr>
        <p:spPr>
          <a:xfrm>
            <a:off x="6944868" y="4596002"/>
            <a:ext cx="150971" cy="0"/>
          </a:xfrm>
          <a:custGeom>
            <a:avLst/>
            <a:gdLst/>
            <a:ahLst/>
            <a:cxnLst/>
            <a:rect l="l" t="t" r="r" b="b"/>
            <a:pathLst>
              <a:path w="201295">
                <a:moveTo>
                  <a:pt x="0" y="0"/>
                </a:moveTo>
                <a:lnTo>
                  <a:pt x="201168" y="0"/>
                </a:lnTo>
              </a:path>
            </a:pathLst>
          </a:custGeom>
          <a:ln w="6096">
            <a:solidFill>
              <a:srgbClr val="888888"/>
            </a:solidFill>
          </a:ln>
        </p:spPr>
        <p:txBody>
          <a:bodyPr wrap="square" lIns="0" tIns="0" rIns="0" bIns="0" rtlCol="0"/>
          <a:lstStyle/>
          <a:p>
            <a:endParaRPr sz="1800"/>
          </a:p>
        </p:txBody>
      </p:sp>
      <p:sp>
        <p:nvSpPr>
          <p:cNvPr id="5" name="object 5"/>
          <p:cNvSpPr/>
          <p:nvPr/>
        </p:nvSpPr>
        <p:spPr>
          <a:xfrm>
            <a:off x="6872858" y="4596002"/>
            <a:ext cx="10478" cy="0"/>
          </a:xfrm>
          <a:custGeom>
            <a:avLst/>
            <a:gdLst/>
            <a:ahLst/>
            <a:cxnLst/>
            <a:rect l="l" t="t" r="r" b="b"/>
            <a:pathLst>
              <a:path w="13970">
                <a:moveTo>
                  <a:pt x="0" y="0"/>
                </a:moveTo>
                <a:lnTo>
                  <a:pt x="13716" y="0"/>
                </a:lnTo>
              </a:path>
            </a:pathLst>
          </a:custGeom>
          <a:ln w="6096">
            <a:solidFill>
              <a:srgbClr val="888888"/>
            </a:solidFill>
          </a:ln>
        </p:spPr>
        <p:txBody>
          <a:bodyPr wrap="square" lIns="0" tIns="0" rIns="0" bIns="0" rtlCol="0"/>
          <a:lstStyle/>
          <a:p>
            <a:endParaRPr sz="1800"/>
          </a:p>
        </p:txBody>
      </p:sp>
      <p:sp>
        <p:nvSpPr>
          <p:cNvPr id="6" name="object 6"/>
          <p:cNvSpPr/>
          <p:nvPr/>
        </p:nvSpPr>
        <p:spPr>
          <a:xfrm>
            <a:off x="6581394" y="4596002"/>
            <a:ext cx="227648" cy="0"/>
          </a:xfrm>
          <a:custGeom>
            <a:avLst/>
            <a:gdLst/>
            <a:ahLst/>
            <a:cxnLst/>
            <a:rect l="l" t="t" r="r" b="b"/>
            <a:pathLst>
              <a:path w="303529">
                <a:moveTo>
                  <a:pt x="0" y="0"/>
                </a:moveTo>
                <a:lnTo>
                  <a:pt x="303276" y="0"/>
                </a:lnTo>
              </a:path>
            </a:pathLst>
          </a:custGeom>
          <a:ln w="6096">
            <a:solidFill>
              <a:srgbClr val="888888"/>
            </a:solidFill>
          </a:ln>
        </p:spPr>
        <p:txBody>
          <a:bodyPr wrap="square" lIns="0" tIns="0" rIns="0" bIns="0" rtlCol="0"/>
          <a:lstStyle/>
          <a:p>
            <a:endParaRPr sz="1800"/>
          </a:p>
        </p:txBody>
      </p:sp>
      <p:sp>
        <p:nvSpPr>
          <p:cNvPr id="7" name="object 7"/>
          <p:cNvSpPr/>
          <p:nvPr/>
        </p:nvSpPr>
        <p:spPr>
          <a:xfrm>
            <a:off x="6508242" y="4596002"/>
            <a:ext cx="11430" cy="0"/>
          </a:xfrm>
          <a:custGeom>
            <a:avLst/>
            <a:gdLst/>
            <a:ahLst/>
            <a:cxnLst/>
            <a:rect l="l" t="t" r="r" b="b"/>
            <a:pathLst>
              <a:path w="15240">
                <a:moveTo>
                  <a:pt x="0" y="0"/>
                </a:moveTo>
                <a:lnTo>
                  <a:pt x="15240" y="0"/>
                </a:lnTo>
              </a:path>
            </a:pathLst>
          </a:custGeom>
          <a:ln w="6096">
            <a:solidFill>
              <a:srgbClr val="888888"/>
            </a:solidFill>
          </a:ln>
        </p:spPr>
        <p:txBody>
          <a:bodyPr wrap="square" lIns="0" tIns="0" rIns="0" bIns="0" rtlCol="0"/>
          <a:lstStyle/>
          <a:p>
            <a:endParaRPr sz="1800"/>
          </a:p>
        </p:txBody>
      </p:sp>
      <p:sp>
        <p:nvSpPr>
          <p:cNvPr id="8" name="object 8"/>
          <p:cNvSpPr/>
          <p:nvPr/>
        </p:nvSpPr>
        <p:spPr>
          <a:xfrm>
            <a:off x="6217919" y="4596002"/>
            <a:ext cx="227648" cy="0"/>
          </a:xfrm>
          <a:custGeom>
            <a:avLst/>
            <a:gdLst/>
            <a:ahLst/>
            <a:cxnLst/>
            <a:rect l="l" t="t" r="r" b="b"/>
            <a:pathLst>
              <a:path w="303529">
                <a:moveTo>
                  <a:pt x="0" y="0"/>
                </a:moveTo>
                <a:lnTo>
                  <a:pt x="303276" y="0"/>
                </a:lnTo>
              </a:path>
            </a:pathLst>
          </a:custGeom>
          <a:ln w="6096">
            <a:solidFill>
              <a:srgbClr val="888888"/>
            </a:solidFill>
          </a:ln>
        </p:spPr>
        <p:txBody>
          <a:bodyPr wrap="square" lIns="0" tIns="0" rIns="0" bIns="0" rtlCol="0"/>
          <a:lstStyle/>
          <a:p>
            <a:endParaRPr sz="1800"/>
          </a:p>
        </p:txBody>
      </p:sp>
      <p:sp>
        <p:nvSpPr>
          <p:cNvPr id="9" name="object 9"/>
          <p:cNvSpPr/>
          <p:nvPr/>
        </p:nvSpPr>
        <p:spPr>
          <a:xfrm>
            <a:off x="6144767" y="4596002"/>
            <a:ext cx="11430" cy="0"/>
          </a:xfrm>
          <a:custGeom>
            <a:avLst/>
            <a:gdLst/>
            <a:ahLst/>
            <a:cxnLst/>
            <a:rect l="l" t="t" r="r" b="b"/>
            <a:pathLst>
              <a:path w="15240">
                <a:moveTo>
                  <a:pt x="0" y="0"/>
                </a:moveTo>
                <a:lnTo>
                  <a:pt x="15240" y="0"/>
                </a:lnTo>
              </a:path>
            </a:pathLst>
          </a:custGeom>
          <a:ln w="6096">
            <a:solidFill>
              <a:srgbClr val="888888"/>
            </a:solidFill>
          </a:ln>
        </p:spPr>
        <p:txBody>
          <a:bodyPr wrap="square" lIns="0" tIns="0" rIns="0" bIns="0" rtlCol="0"/>
          <a:lstStyle/>
          <a:p>
            <a:endParaRPr sz="1800"/>
          </a:p>
        </p:txBody>
      </p:sp>
      <p:sp>
        <p:nvSpPr>
          <p:cNvPr id="10" name="object 10"/>
          <p:cNvSpPr/>
          <p:nvPr/>
        </p:nvSpPr>
        <p:spPr>
          <a:xfrm>
            <a:off x="5854446"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11" name="object 11"/>
          <p:cNvSpPr/>
          <p:nvPr/>
        </p:nvSpPr>
        <p:spPr>
          <a:xfrm>
            <a:off x="5781294" y="4596002"/>
            <a:ext cx="11430" cy="0"/>
          </a:xfrm>
          <a:custGeom>
            <a:avLst/>
            <a:gdLst/>
            <a:ahLst/>
            <a:cxnLst/>
            <a:rect l="l" t="t" r="r" b="b"/>
            <a:pathLst>
              <a:path w="15240">
                <a:moveTo>
                  <a:pt x="0" y="0"/>
                </a:moveTo>
                <a:lnTo>
                  <a:pt x="15239" y="0"/>
                </a:lnTo>
              </a:path>
            </a:pathLst>
          </a:custGeom>
          <a:ln w="6096">
            <a:solidFill>
              <a:srgbClr val="888888"/>
            </a:solidFill>
          </a:ln>
        </p:spPr>
        <p:txBody>
          <a:bodyPr wrap="square" lIns="0" tIns="0" rIns="0" bIns="0" rtlCol="0"/>
          <a:lstStyle/>
          <a:p>
            <a:endParaRPr sz="1800"/>
          </a:p>
        </p:txBody>
      </p:sp>
      <p:sp>
        <p:nvSpPr>
          <p:cNvPr id="12" name="object 12"/>
          <p:cNvSpPr/>
          <p:nvPr/>
        </p:nvSpPr>
        <p:spPr>
          <a:xfrm>
            <a:off x="5489828" y="4596002"/>
            <a:ext cx="228600" cy="0"/>
          </a:xfrm>
          <a:custGeom>
            <a:avLst/>
            <a:gdLst/>
            <a:ahLst/>
            <a:cxnLst/>
            <a:rect l="l" t="t" r="r" b="b"/>
            <a:pathLst>
              <a:path w="304800">
                <a:moveTo>
                  <a:pt x="0" y="0"/>
                </a:moveTo>
                <a:lnTo>
                  <a:pt x="304800" y="0"/>
                </a:lnTo>
              </a:path>
            </a:pathLst>
          </a:custGeom>
          <a:ln w="6096">
            <a:solidFill>
              <a:srgbClr val="888888"/>
            </a:solidFill>
          </a:ln>
        </p:spPr>
        <p:txBody>
          <a:bodyPr wrap="square" lIns="0" tIns="0" rIns="0" bIns="0" rtlCol="0"/>
          <a:lstStyle/>
          <a:p>
            <a:endParaRPr sz="1800"/>
          </a:p>
        </p:txBody>
      </p:sp>
      <p:sp>
        <p:nvSpPr>
          <p:cNvPr id="13" name="object 13"/>
          <p:cNvSpPr/>
          <p:nvPr/>
        </p:nvSpPr>
        <p:spPr>
          <a:xfrm>
            <a:off x="5417819" y="4596002"/>
            <a:ext cx="10478" cy="0"/>
          </a:xfrm>
          <a:custGeom>
            <a:avLst/>
            <a:gdLst/>
            <a:ahLst/>
            <a:cxnLst/>
            <a:rect l="l" t="t" r="r" b="b"/>
            <a:pathLst>
              <a:path w="13970">
                <a:moveTo>
                  <a:pt x="0" y="0"/>
                </a:moveTo>
                <a:lnTo>
                  <a:pt x="13716" y="0"/>
                </a:lnTo>
              </a:path>
            </a:pathLst>
          </a:custGeom>
          <a:ln w="6096">
            <a:solidFill>
              <a:srgbClr val="888888"/>
            </a:solidFill>
          </a:ln>
        </p:spPr>
        <p:txBody>
          <a:bodyPr wrap="square" lIns="0" tIns="0" rIns="0" bIns="0" rtlCol="0"/>
          <a:lstStyle/>
          <a:p>
            <a:endParaRPr sz="1800"/>
          </a:p>
        </p:txBody>
      </p:sp>
      <p:sp>
        <p:nvSpPr>
          <p:cNvPr id="14" name="object 14"/>
          <p:cNvSpPr/>
          <p:nvPr/>
        </p:nvSpPr>
        <p:spPr>
          <a:xfrm>
            <a:off x="5126355" y="4596002"/>
            <a:ext cx="227648" cy="0"/>
          </a:xfrm>
          <a:custGeom>
            <a:avLst/>
            <a:gdLst/>
            <a:ahLst/>
            <a:cxnLst/>
            <a:rect l="l" t="t" r="r" b="b"/>
            <a:pathLst>
              <a:path w="303529">
                <a:moveTo>
                  <a:pt x="0" y="0"/>
                </a:moveTo>
                <a:lnTo>
                  <a:pt x="303276" y="0"/>
                </a:lnTo>
              </a:path>
            </a:pathLst>
          </a:custGeom>
          <a:ln w="6096">
            <a:solidFill>
              <a:srgbClr val="888888"/>
            </a:solidFill>
          </a:ln>
        </p:spPr>
        <p:txBody>
          <a:bodyPr wrap="square" lIns="0" tIns="0" rIns="0" bIns="0" rtlCol="0"/>
          <a:lstStyle/>
          <a:p>
            <a:endParaRPr sz="1800"/>
          </a:p>
        </p:txBody>
      </p:sp>
      <p:sp>
        <p:nvSpPr>
          <p:cNvPr id="15" name="object 15"/>
          <p:cNvSpPr/>
          <p:nvPr/>
        </p:nvSpPr>
        <p:spPr>
          <a:xfrm>
            <a:off x="5054346" y="4596002"/>
            <a:ext cx="10478" cy="0"/>
          </a:xfrm>
          <a:custGeom>
            <a:avLst/>
            <a:gdLst/>
            <a:ahLst/>
            <a:cxnLst/>
            <a:rect l="l" t="t" r="r" b="b"/>
            <a:pathLst>
              <a:path w="13970">
                <a:moveTo>
                  <a:pt x="0" y="0"/>
                </a:moveTo>
                <a:lnTo>
                  <a:pt x="13716" y="0"/>
                </a:lnTo>
              </a:path>
            </a:pathLst>
          </a:custGeom>
          <a:ln w="6096">
            <a:solidFill>
              <a:srgbClr val="888888"/>
            </a:solidFill>
          </a:ln>
        </p:spPr>
        <p:txBody>
          <a:bodyPr wrap="square" lIns="0" tIns="0" rIns="0" bIns="0" rtlCol="0"/>
          <a:lstStyle/>
          <a:p>
            <a:endParaRPr sz="1800"/>
          </a:p>
        </p:txBody>
      </p:sp>
      <p:sp>
        <p:nvSpPr>
          <p:cNvPr id="16" name="object 16"/>
          <p:cNvSpPr/>
          <p:nvPr/>
        </p:nvSpPr>
        <p:spPr>
          <a:xfrm>
            <a:off x="4762881"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17" name="object 17"/>
          <p:cNvSpPr/>
          <p:nvPr/>
        </p:nvSpPr>
        <p:spPr>
          <a:xfrm>
            <a:off x="4690872" y="4596002"/>
            <a:ext cx="10478" cy="0"/>
          </a:xfrm>
          <a:custGeom>
            <a:avLst/>
            <a:gdLst/>
            <a:ahLst/>
            <a:cxnLst/>
            <a:rect l="l" t="t" r="r" b="b"/>
            <a:pathLst>
              <a:path w="13970">
                <a:moveTo>
                  <a:pt x="0" y="0"/>
                </a:moveTo>
                <a:lnTo>
                  <a:pt x="13715" y="0"/>
                </a:lnTo>
              </a:path>
            </a:pathLst>
          </a:custGeom>
          <a:ln w="6096">
            <a:solidFill>
              <a:srgbClr val="888888"/>
            </a:solidFill>
          </a:ln>
        </p:spPr>
        <p:txBody>
          <a:bodyPr wrap="square" lIns="0" tIns="0" rIns="0" bIns="0" rtlCol="0"/>
          <a:lstStyle/>
          <a:p>
            <a:endParaRPr sz="1800"/>
          </a:p>
        </p:txBody>
      </p:sp>
      <p:sp>
        <p:nvSpPr>
          <p:cNvPr id="18" name="object 18"/>
          <p:cNvSpPr/>
          <p:nvPr/>
        </p:nvSpPr>
        <p:spPr>
          <a:xfrm>
            <a:off x="4399407"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19" name="object 19"/>
          <p:cNvSpPr/>
          <p:nvPr/>
        </p:nvSpPr>
        <p:spPr>
          <a:xfrm>
            <a:off x="4326255" y="4596002"/>
            <a:ext cx="11430" cy="0"/>
          </a:xfrm>
          <a:custGeom>
            <a:avLst/>
            <a:gdLst/>
            <a:ahLst/>
            <a:cxnLst/>
            <a:rect l="l" t="t" r="r" b="b"/>
            <a:pathLst>
              <a:path w="15239">
                <a:moveTo>
                  <a:pt x="0" y="0"/>
                </a:moveTo>
                <a:lnTo>
                  <a:pt x="15240" y="0"/>
                </a:lnTo>
              </a:path>
            </a:pathLst>
          </a:custGeom>
          <a:ln w="6096">
            <a:solidFill>
              <a:srgbClr val="888888"/>
            </a:solidFill>
          </a:ln>
        </p:spPr>
        <p:txBody>
          <a:bodyPr wrap="square" lIns="0" tIns="0" rIns="0" bIns="0" rtlCol="0"/>
          <a:lstStyle/>
          <a:p>
            <a:endParaRPr sz="1800"/>
          </a:p>
        </p:txBody>
      </p:sp>
      <p:sp>
        <p:nvSpPr>
          <p:cNvPr id="20" name="object 20"/>
          <p:cNvSpPr/>
          <p:nvPr/>
        </p:nvSpPr>
        <p:spPr>
          <a:xfrm>
            <a:off x="4035933"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21" name="object 21"/>
          <p:cNvSpPr/>
          <p:nvPr/>
        </p:nvSpPr>
        <p:spPr>
          <a:xfrm>
            <a:off x="3962781" y="4596002"/>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22" name="object 22"/>
          <p:cNvSpPr/>
          <p:nvPr/>
        </p:nvSpPr>
        <p:spPr>
          <a:xfrm>
            <a:off x="3672458"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23" name="object 23"/>
          <p:cNvSpPr/>
          <p:nvPr/>
        </p:nvSpPr>
        <p:spPr>
          <a:xfrm>
            <a:off x="3599307" y="4596002"/>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24" name="object 24"/>
          <p:cNvSpPr/>
          <p:nvPr/>
        </p:nvSpPr>
        <p:spPr>
          <a:xfrm>
            <a:off x="3307841" y="4596002"/>
            <a:ext cx="228600" cy="0"/>
          </a:xfrm>
          <a:custGeom>
            <a:avLst/>
            <a:gdLst/>
            <a:ahLst/>
            <a:cxnLst/>
            <a:rect l="l" t="t" r="r" b="b"/>
            <a:pathLst>
              <a:path w="304800">
                <a:moveTo>
                  <a:pt x="0" y="0"/>
                </a:moveTo>
                <a:lnTo>
                  <a:pt x="304800" y="0"/>
                </a:lnTo>
              </a:path>
            </a:pathLst>
          </a:custGeom>
          <a:ln w="6096">
            <a:solidFill>
              <a:srgbClr val="888888"/>
            </a:solidFill>
          </a:ln>
        </p:spPr>
        <p:txBody>
          <a:bodyPr wrap="square" lIns="0" tIns="0" rIns="0" bIns="0" rtlCol="0"/>
          <a:lstStyle/>
          <a:p>
            <a:endParaRPr sz="1800"/>
          </a:p>
        </p:txBody>
      </p:sp>
      <p:sp>
        <p:nvSpPr>
          <p:cNvPr id="25" name="object 25"/>
          <p:cNvSpPr/>
          <p:nvPr/>
        </p:nvSpPr>
        <p:spPr>
          <a:xfrm>
            <a:off x="3235833" y="4596002"/>
            <a:ext cx="10478" cy="0"/>
          </a:xfrm>
          <a:custGeom>
            <a:avLst/>
            <a:gdLst/>
            <a:ahLst/>
            <a:cxnLst/>
            <a:rect l="l" t="t" r="r" b="b"/>
            <a:pathLst>
              <a:path w="13970">
                <a:moveTo>
                  <a:pt x="0" y="0"/>
                </a:moveTo>
                <a:lnTo>
                  <a:pt x="13715" y="0"/>
                </a:lnTo>
              </a:path>
            </a:pathLst>
          </a:custGeom>
          <a:ln w="6096">
            <a:solidFill>
              <a:srgbClr val="888888"/>
            </a:solidFill>
          </a:ln>
        </p:spPr>
        <p:txBody>
          <a:bodyPr wrap="square" lIns="0" tIns="0" rIns="0" bIns="0" rtlCol="0"/>
          <a:lstStyle/>
          <a:p>
            <a:endParaRPr sz="1800"/>
          </a:p>
        </p:txBody>
      </p:sp>
      <p:sp>
        <p:nvSpPr>
          <p:cNvPr id="26" name="object 26"/>
          <p:cNvSpPr/>
          <p:nvPr/>
        </p:nvSpPr>
        <p:spPr>
          <a:xfrm>
            <a:off x="2944367"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27" name="object 27"/>
          <p:cNvSpPr/>
          <p:nvPr/>
        </p:nvSpPr>
        <p:spPr>
          <a:xfrm>
            <a:off x="2872358" y="4596002"/>
            <a:ext cx="10478" cy="0"/>
          </a:xfrm>
          <a:custGeom>
            <a:avLst/>
            <a:gdLst/>
            <a:ahLst/>
            <a:cxnLst/>
            <a:rect l="l" t="t" r="r" b="b"/>
            <a:pathLst>
              <a:path w="13970">
                <a:moveTo>
                  <a:pt x="0" y="0"/>
                </a:moveTo>
                <a:lnTo>
                  <a:pt x="13715" y="0"/>
                </a:lnTo>
              </a:path>
            </a:pathLst>
          </a:custGeom>
          <a:ln w="6096">
            <a:solidFill>
              <a:srgbClr val="888888"/>
            </a:solidFill>
          </a:ln>
        </p:spPr>
        <p:txBody>
          <a:bodyPr wrap="square" lIns="0" tIns="0" rIns="0" bIns="0" rtlCol="0"/>
          <a:lstStyle/>
          <a:p>
            <a:endParaRPr sz="1800"/>
          </a:p>
        </p:txBody>
      </p:sp>
      <p:sp>
        <p:nvSpPr>
          <p:cNvPr id="28" name="object 28"/>
          <p:cNvSpPr/>
          <p:nvPr/>
        </p:nvSpPr>
        <p:spPr>
          <a:xfrm>
            <a:off x="2580893" y="459600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29" name="object 29"/>
          <p:cNvSpPr/>
          <p:nvPr/>
        </p:nvSpPr>
        <p:spPr>
          <a:xfrm>
            <a:off x="2507741" y="4596002"/>
            <a:ext cx="11430" cy="0"/>
          </a:xfrm>
          <a:custGeom>
            <a:avLst/>
            <a:gdLst/>
            <a:ahLst/>
            <a:cxnLst/>
            <a:rect l="l" t="t" r="r" b="b"/>
            <a:pathLst>
              <a:path w="15239">
                <a:moveTo>
                  <a:pt x="0" y="0"/>
                </a:moveTo>
                <a:lnTo>
                  <a:pt x="15240" y="0"/>
                </a:lnTo>
              </a:path>
            </a:pathLst>
          </a:custGeom>
          <a:ln w="6096">
            <a:solidFill>
              <a:srgbClr val="888888"/>
            </a:solidFill>
          </a:ln>
        </p:spPr>
        <p:txBody>
          <a:bodyPr wrap="square" lIns="0" tIns="0" rIns="0" bIns="0" rtlCol="0"/>
          <a:lstStyle/>
          <a:p>
            <a:endParaRPr sz="1800"/>
          </a:p>
        </p:txBody>
      </p:sp>
      <p:sp>
        <p:nvSpPr>
          <p:cNvPr id="30" name="object 30"/>
          <p:cNvSpPr/>
          <p:nvPr/>
        </p:nvSpPr>
        <p:spPr>
          <a:xfrm>
            <a:off x="2217420" y="4596002"/>
            <a:ext cx="227648" cy="0"/>
          </a:xfrm>
          <a:custGeom>
            <a:avLst/>
            <a:gdLst/>
            <a:ahLst/>
            <a:cxnLst/>
            <a:rect l="l" t="t" r="r" b="b"/>
            <a:pathLst>
              <a:path w="303529">
                <a:moveTo>
                  <a:pt x="0" y="0"/>
                </a:moveTo>
                <a:lnTo>
                  <a:pt x="303276" y="0"/>
                </a:lnTo>
              </a:path>
            </a:pathLst>
          </a:custGeom>
          <a:ln w="6096">
            <a:solidFill>
              <a:srgbClr val="888888"/>
            </a:solidFill>
          </a:ln>
        </p:spPr>
        <p:txBody>
          <a:bodyPr wrap="square" lIns="0" tIns="0" rIns="0" bIns="0" rtlCol="0"/>
          <a:lstStyle/>
          <a:p>
            <a:endParaRPr sz="1800"/>
          </a:p>
        </p:txBody>
      </p:sp>
      <p:sp>
        <p:nvSpPr>
          <p:cNvPr id="31" name="object 31"/>
          <p:cNvSpPr/>
          <p:nvPr/>
        </p:nvSpPr>
        <p:spPr>
          <a:xfrm>
            <a:off x="2144267" y="4596002"/>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32" name="object 32"/>
          <p:cNvSpPr/>
          <p:nvPr/>
        </p:nvSpPr>
        <p:spPr>
          <a:xfrm>
            <a:off x="1780794" y="4596002"/>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33" name="object 33"/>
          <p:cNvSpPr/>
          <p:nvPr/>
        </p:nvSpPr>
        <p:spPr>
          <a:xfrm>
            <a:off x="1641349" y="4596002"/>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34" name="object 34"/>
          <p:cNvSpPr/>
          <p:nvPr/>
        </p:nvSpPr>
        <p:spPr>
          <a:xfrm>
            <a:off x="6944868" y="4214241"/>
            <a:ext cx="150971" cy="0"/>
          </a:xfrm>
          <a:custGeom>
            <a:avLst/>
            <a:gdLst/>
            <a:ahLst/>
            <a:cxnLst/>
            <a:rect l="l" t="t" r="r" b="b"/>
            <a:pathLst>
              <a:path w="201295">
                <a:moveTo>
                  <a:pt x="0" y="0"/>
                </a:moveTo>
                <a:lnTo>
                  <a:pt x="201168" y="0"/>
                </a:lnTo>
              </a:path>
            </a:pathLst>
          </a:custGeom>
          <a:ln w="6096">
            <a:solidFill>
              <a:srgbClr val="888888"/>
            </a:solidFill>
          </a:ln>
        </p:spPr>
        <p:txBody>
          <a:bodyPr wrap="square" lIns="0" tIns="0" rIns="0" bIns="0" rtlCol="0"/>
          <a:lstStyle/>
          <a:p>
            <a:endParaRPr sz="1800"/>
          </a:p>
        </p:txBody>
      </p:sp>
      <p:sp>
        <p:nvSpPr>
          <p:cNvPr id="35" name="object 35"/>
          <p:cNvSpPr/>
          <p:nvPr/>
        </p:nvSpPr>
        <p:spPr>
          <a:xfrm>
            <a:off x="6581394" y="4214241"/>
            <a:ext cx="301943" cy="0"/>
          </a:xfrm>
          <a:custGeom>
            <a:avLst/>
            <a:gdLst/>
            <a:ahLst/>
            <a:cxnLst/>
            <a:rect l="l" t="t" r="r" b="b"/>
            <a:pathLst>
              <a:path w="402590">
                <a:moveTo>
                  <a:pt x="0" y="0"/>
                </a:moveTo>
                <a:lnTo>
                  <a:pt x="402335" y="0"/>
                </a:lnTo>
              </a:path>
            </a:pathLst>
          </a:custGeom>
          <a:ln w="6096">
            <a:solidFill>
              <a:srgbClr val="888888"/>
            </a:solidFill>
          </a:ln>
        </p:spPr>
        <p:txBody>
          <a:bodyPr wrap="square" lIns="0" tIns="0" rIns="0" bIns="0" rtlCol="0"/>
          <a:lstStyle/>
          <a:p>
            <a:endParaRPr sz="1800"/>
          </a:p>
        </p:txBody>
      </p:sp>
      <p:sp>
        <p:nvSpPr>
          <p:cNvPr id="36" name="object 36"/>
          <p:cNvSpPr/>
          <p:nvPr/>
        </p:nvSpPr>
        <p:spPr>
          <a:xfrm>
            <a:off x="6217919" y="4214241"/>
            <a:ext cx="301943" cy="0"/>
          </a:xfrm>
          <a:custGeom>
            <a:avLst/>
            <a:gdLst/>
            <a:ahLst/>
            <a:cxnLst/>
            <a:rect l="l" t="t" r="r" b="b"/>
            <a:pathLst>
              <a:path w="402590">
                <a:moveTo>
                  <a:pt x="0" y="0"/>
                </a:moveTo>
                <a:lnTo>
                  <a:pt x="402336" y="0"/>
                </a:lnTo>
              </a:path>
            </a:pathLst>
          </a:custGeom>
          <a:ln w="6096">
            <a:solidFill>
              <a:srgbClr val="888888"/>
            </a:solidFill>
          </a:ln>
        </p:spPr>
        <p:txBody>
          <a:bodyPr wrap="square" lIns="0" tIns="0" rIns="0" bIns="0" rtlCol="0"/>
          <a:lstStyle/>
          <a:p>
            <a:endParaRPr sz="1800"/>
          </a:p>
        </p:txBody>
      </p:sp>
      <p:sp>
        <p:nvSpPr>
          <p:cNvPr id="37" name="object 37"/>
          <p:cNvSpPr/>
          <p:nvPr/>
        </p:nvSpPr>
        <p:spPr>
          <a:xfrm>
            <a:off x="6144767" y="4214241"/>
            <a:ext cx="11430" cy="0"/>
          </a:xfrm>
          <a:custGeom>
            <a:avLst/>
            <a:gdLst/>
            <a:ahLst/>
            <a:cxnLst/>
            <a:rect l="l" t="t" r="r" b="b"/>
            <a:pathLst>
              <a:path w="15240">
                <a:moveTo>
                  <a:pt x="0" y="0"/>
                </a:moveTo>
                <a:lnTo>
                  <a:pt x="15240" y="0"/>
                </a:lnTo>
              </a:path>
            </a:pathLst>
          </a:custGeom>
          <a:ln w="6096">
            <a:solidFill>
              <a:srgbClr val="888888"/>
            </a:solidFill>
          </a:ln>
        </p:spPr>
        <p:txBody>
          <a:bodyPr wrap="square" lIns="0" tIns="0" rIns="0" bIns="0" rtlCol="0"/>
          <a:lstStyle/>
          <a:p>
            <a:endParaRPr sz="1800"/>
          </a:p>
        </p:txBody>
      </p:sp>
      <p:sp>
        <p:nvSpPr>
          <p:cNvPr id="38" name="object 38"/>
          <p:cNvSpPr/>
          <p:nvPr/>
        </p:nvSpPr>
        <p:spPr>
          <a:xfrm>
            <a:off x="5854446"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39" name="object 39"/>
          <p:cNvSpPr/>
          <p:nvPr/>
        </p:nvSpPr>
        <p:spPr>
          <a:xfrm>
            <a:off x="5781294" y="4214241"/>
            <a:ext cx="11430" cy="0"/>
          </a:xfrm>
          <a:custGeom>
            <a:avLst/>
            <a:gdLst/>
            <a:ahLst/>
            <a:cxnLst/>
            <a:rect l="l" t="t" r="r" b="b"/>
            <a:pathLst>
              <a:path w="15240">
                <a:moveTo>
                  <a:pt x="0" y="0"/>
                </a:moveTo>
                <a:lnTo>
                  <a:pt x="15239" y="0"/>
                </a:lnTo>
              </a:path>
            </a:pathLst>
          </a:custGeom>
          <a:ln w="6096">
            <a:solidFill>
              <a:srgbClr val="888888"/>
            </a:solidFill>
          </a:ln>
        </p:spPr>
        <p:txBody>
          <a:bodyPr wrap="square" lIns="0" tIns="0" rIns="0" bIns="0" rtlCol="0"/>
          <a:lstStyle/>
          <a:p>
            <a:endParaRPr sz="1800"/>
          </a:p>
        </p:txBody>
      </p:sp>
      <p:sp>
        <p:nvSpPr>
          <p:cNvPr id="40" name="object 40"/>
          <p:cNvSpPr/>
          <p:nvPr/>
        </p:nvSpPr>
        <p:spPr>
          <a:xfrm>
            <a:off x="5489828" y="4214241"/>
            <a:ext cx="228600" cy="0"/>
          </a:xfrm>
          <a:custGeom>
            <a:avLst/>
            <a:gdLst/>
            <a:ahLst/>
            <a:cxnLst/>
            <a:rect l="l" t="t" r="r" b="b"/>
            <a:pathLst>
              <a:path w="304800">
                <a:moveTo>
                  <a:pt x="0" y="0"/>
                </a:moveTo>
                <a:lnTo>
                  <a:pt x="304800" y="0"/>
                </a:lnTo>
              </a:path>
            </a:pathLst>
          </a:custGeom>
          <a:ln w="6096">
            <a:solidFill>
              <a:srgbClr val="888888"/>
            </a:solidFill>
          </a:ln>
        </p:spPr>
        <p:txBody>
          <a:bodyPr wrap="square" lIns="0" tIns="0" rIns="0" bIns="0" rtlCol="0"/>
          <a:lstStyle/>
          <a:p>
            <a:endParaRPr sz="1800"/>
          </a:p>
        </p:txBody>
      </p:sp>
      <p:sp>
        <p:nvSpPr>
          <p:cNvPr id="41" name="object 41"/>
          <p:cNvSpPr/>
          <p:nvPr/>
        </p:nvSpPr>
        <p:spPr>
          <a:xfrm>
            <a:off x="5417819" y="4214241"/>
            <a:ext cx="10478" cy="0"/>
          </a:xfrm>
          <a:custGeom>
            <a:avLst/>
            <a:gdLst/>
            <a:ahLst/>
            <a:cxnLst/>
            <a:rect l="l" t="t" r="r" b="b"/>
            <a:pathLst>
              <a:path w="13970">
                <a:moveTo>
                  <a:pt x="0" y="0"/>
                </a:moveTo>
                <a:lnTo>
                  <a:pt x="13716" y="0"/>
                </a:lnTo>
              </a:path>
            </a:pathLst>
          </a:custGeom>
          <a:ln w="6096">
            <a:solidFill>
              <a:srgbClr val="888888"/>
            </a:solidFill>
          </a:ln>
        </p:spPr>
        <p:txBody>
          <a:bodyPr wrap="square" lIns="0" tIns="0" rIns="0" bIns="0" rtlCol="0"/>
          <a:lstStyle/>
          <a:p>
            <a:endParaRPr sz="1800"/>
          </a:p>
        </p:txBody>
      </p:sp>
      <p:sp>
        <p:nvSpPr>
          <p:cNvPr id="42" name="object 42"/>
          <p:cNvSpPr/>
          <p:nvPr/>
        </p:nvSpPr>
        <p:spPr>
          <a:xfrm>
            <a:off x="5126355" y="4214241"/>
            <a:ext cx="227648" cy="0"/>
          </a:xfrm>
          <a:custGeom>
            <a:avLst/>
            <a:gdLst/>
            <a:ahLst/>
            <a:cxnLst/>
            <a:rect l="l" t="t" r="r" b="b"/>
            <a:pathLst>
              <a:path w="303529">
                <a:moveTo>
                  <a:pt x="0" y="0"/>
                </a:moveTo>
                <a:lnTo>
                  <a:pt x="303276" y="0"/>
                </a:lnTo>
              </a:path>
            </a:pathLst>
          </a:custGeom>
          <a:ln w="6096">
            <a:solidFill>
              <a:srgbClr val="888888"/>
            </a:solidFill>
          </a:ln>
        </p:spPr>
        <p:txBody>
          <a:bodyPr wrap="square" lIns="0" tIns="0" rIns="0" bIns="0" rtlCol="0"/>
          <a:lstStyle/>
          <a:p>
            <a:endParaRPr sz="1800"/>
          </a:p>
        </p:txBody>
      </p:sp>
      <p:sp>
        <p:nvSpPr>
          <p:cNvPr id="43" name="object 43"/>
          <p:cNvSpPr/>
          <p:nvPr/>
        </p:nvSpPr>
        <p:spPr>
          <a:xfrm>
            <a:off x="5054346" y="4214241"/>
            <a:ext cx="10478" cy="0"/>
          </a:xfrm>
          <a:custGeom>
            <a:avLst/>
            <a:gdLst/>
            <a:ahLst/>
            <a:cxnLst/>
            <a:rect l="l" t="t" r="r" b="b"/>
            <a:pathLst>
              <a:path w="13970">
                <a:moveTo>
                  <a:pt x="0" y="0"/>
                </a:moveTo>
                <a:lnTo>
                  <a:pt x="13716" y="0"/>
                </a:lnTo>
              </a:path>
            </a:pathLst>
          </a:custGeom>
          <a:ln w="6096">
            <a:solidFill>
              <a:srgbClr val="888888"/>
            </a:solidFill>
          </a:ln>
        </p:spPr>
        <p:txBody>
          <a:bodyPr wrap="square" lIns="0" tIns="0" rIns="0" bIns="0" rtlCol="0"/>
          <a:lstStyle/>
          <a:p>
            <a:endParaRPr sz="1800"/>
          </a:p>
        </p:txBody>
      </p:sp>
      <p:sp>
        <p:nvSpPr>
          <p:cNvPr id="44" name="object 44"/>
          <p:cNvSpPr/>
          <p:nvPr/>
        </p:nvSpPr>
        <p:spPr>
          <a:xfrm>
            <a:off x="4762881"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45" name="object 45"/>
          <p:cNvSpPr/>
          <p:nvPr/>
        </p:nvSpPr>
        <p:spPr>
          <a:xfrm>
            <a:off x="4690872" y="4214241"/>
            <a:ext cx="10478" cy="0"/>
          </a:xfrm>
          <a:custGeom>
            <a:avLst/>
            <a:gdLst/>
            <a:ahLst/>
            <a:cxnLst/>
            <a:rect l="l" t="t" r="r" b="b"/>
            <a:pathLst>
              <a:path w="13970">
                <a:moveTo>
                  <a:pt x="0" y="0"/>
                </a:moveTo>
                <a:lnTo>
                  <a:pt x="13715" y="0"/>
                </a:lnTo>
              </a:path>
            </a:pathLst>
          </a:custGeom>
          <a:ln w="6096">
            <a:solidFill>
              <a:srgbClr val="888888"/>
            </a:solidFill>
          </a:ln>
        </p:spPr>
        <p:txBody>
          <a:bodyPr wrap="square" lIns="0" tIns="0" rIns="0" bIns="0" rtlCol="0"/>
          <a:lstStyle/>
          <a:p>
            <a:endParaRPr sz="1800"/>
          </a:p>
        </p:txBody>
      </p:sp>
      <p:sp>
        <p:nvSpPr>
          <p:cNvPr id="46" name="object 46"/>
          <p:cNvSpPr/>
          <p:nvPr/>
        </p:nvSpPr>
        <p:spPr>
          <a:xfrm>
            <a:off x="4399407"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47" name="object 47"/>
          <p:cNvSpPr/>
          <p:nvPr/>
        </p:nvSpPr>
        <p:spPr>
          <a:xfrm>
            <a:off x="4326255" y="4214241"/>
            <a:ext cx="11430" cy="0"/>
          </a:xfrm>
          <a:custGeom>
            <a:avLst/>
            <a:gdLst/>
            <a:ahLst/>
            <a:cxnLst/>
            <a:rect l="l" t="t" r="r" b="b"/>
            <a:pathLst>
              <a:path w="15239">
                <a:moveTo>
                  <a:pt x="0" y="0"/>
                </a:moveTo>
                <a:lnTo>
                  <a:pt x="15240" y="0"/>
                </a:lnTo>
              </a:path>
            </a:pathLst>
          </a:custGeom>
          <a:ln w="6096">
            <a:solidFill>
              <a:srgbClr val="888888"/>
            </a:solidFill>
          </a:ln>
        </p:spPr>
        <p:txBody>
          <a:bodyPr wrap="square" lIns="0" tIns="0" rIns="0" bIns="0" rtlCol="0"/>
          <a:lstStyle/>
          <a:p>
            <a:endParaRPr sz="1800"/>
          </a:p>
        </p:txBody>
      </p:sp>
      <p:sp>
        <p:nvSpPr>
          <p:cNvPr id="48" name="object 48"/>
          <p:cNvSpPr/>
          <p:nvPr/>
        </p:nvSpPr>
        <p:spPr>
          <a:xfrm>
            <a:off x="4035933"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49" name="object 49"/>
          <p:cNvSpPr/>
          <p:nvPr/>
        </p:nvSpPr>
        <p:spPr>
          <a:xfrm>
            <a:off x="3962781" y="4214241"/>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50" name="object 50"/>
          <p:cNvSpPr/>
          <p:nvPr/>
        </p:nvSpPr>
        <p:spPr>
          <a:xfrm>
            <a:off x="3672458"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51" name="object 51"/>
          <p:cNvSpPr/>
          <p:nvPr/>
        </p:nvSpPr>
        <p:spPr>
          <a:xfrm>
            <a:off x="3599307" y="4214241"/>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52" name="object 52"/>
          <p:cNvSpPr/>
          <p:nvPr/>
        </p:nvSpPr>
        <p:spPr>
          <a:xfrm>
            <a:off x="3235833" y="4214241"/>
            <a:ext cx="300990" cy="0"/>
          </a:xfrm>
          <a:custGeom>
            <a:avLst/>
            <a:gdLst/>
            <a:ahLst/>
            <a:cxnLst/>
            <a:rect l="l" t="t" r="r" b="b"/>
            <a:pathLst>
              <a:path w="401320">
                <a:moveTo>
                  <a:pt x="0" y="0"/>
                </a:moveTo>
                <a:lnTo>
                  <a:pt x="400811" y="0"/>
                </a:lnTo>
              </a:path>
            </a:pathLst>
          </a:custGeom>
          <a:ln w="6096">
            <a:solidFill>
              <a:srgbClr val="888888"/>
            </a:solidFill>
          </a:ln>
        </p:spPr>
        <p:txBody>
          <a:bodyPr wrap="square" lIns="0" tIns="0" rIns="0" bIns="0" rtlCol="0"/>
          <a:lstStyle/>
          <a:p>
            <a:endParaRPr sz="1800"/>
          </a:p>
        </p:txBody>
      </p:sp>
      <p:sp>
        <p:nvSpPr>
          <p:cNvPr id="53" name="object 53"/>
          <p:cNvSpPr/>
          <p:nvPr/>
        </p:nvSpPr>
        <p:spPr>
          <a:xfrm>
            <a:off x="2872359" y="4214241"/>
            <a:ext cx="299561" cy="0"/>
          </a:xfrm>
          <a:custGeom>
            <a:avLst/>
            <a:gdLst/>
            <a:ahLst/>
            <a:cxnLst/>
            <a:rect l="l" t="t" r="r" b="b"/>
            <a:pathLst>
              <a:path w="399414">
                <a:moveTo>
                  <a:pt x="0" y="0"/>
                </a:moveTo>
                <a:lnTo>
                  <a:pt x="399288" y="0"/>
                </a:lnTo>
              </a:path>
            </a:pathLst>
          </a:custGeom>
          <a:ln w="6096">
            <a:solidFill>
              <a:srgbClr val="888888"/>
            </a:solidFill>
          </a:ln>
        </p:spPr>
        <p:txBody>
          <a:bodyPr wrap="square" lIns="0" tIns="0" rIns="0" bIns="0" rtlCol="0"/>
          <a:lstStyle/>
          <a:p>
            <a:endParaRPr sz="1800"/>
          </a:p>
        </p:txBody>
      </p:sp>
      <p:sp>
        <p:nvSpPr>
          <p:cNvPr id="54" name="object 54"/>
          <p:cNvSpPr/>
          <p:nvPr/>
        </p:nvSpPr>
        <p:spPr>
          <a:xfrm>
            <a:off x="2580893" y="4214241"/>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55" name="object 55"/>
          <p:cNvSpPr/>
          <p:nvPr/>
        </p:nvSpPr>
        <p:spPr>
          <a:xfrm>
            <a:off x="2507741" y="4214241"/>
            <a:ext cx="11430" cy="0"/>
          </a:xfrm>
          <a:custGeom>
            <a:avLst/>
            <a:gdLst/>
            <a:ahLst/>
            <a:cxnLst/>
            <a:rect l="l" t="t" r="r" b="b"/>
            <a:pathLst>
              <a:path w="15239">
                <a:moveTo>
                  <a:pt x="0" y="0"/>
                </a:moveTo>
                <a:lnTo>
                  <a:pt x="15240" y="0"/>
                </a:lnTo>
              </a:path>
            </a:pathLst>
          </a:custGeom>
          <a:ln w="6096">
            <a:solidFill>
              <a:srgbClr val="888888"/>
            </a:solidFill>
          </a:ln>
        </p:spPr>
        <p:txBody>
          <a:bodyPr wrap="square" lIns="0" tIns="0" rIns="0" bIns="0" rtlCol="0"/>
          <a:lstStyle/>
          <a:p>
            <a:endParaRPr sz="1800"/>
          </a:p>
        </p:txBody>
      </p:sp>
      <p:sp>
        <p:nvSpPr>
          <p:cNvPr id="56" name="object 56"/>
          <p:cNvSpPr/>
          <p:nvPr/>
        </p:nvSpPr>
        <p:spPr>
          <a:xfrm>
            <a:off x="2144267" y="4214241"/>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57" name="object 57"/>
          <p:cNvSpPr/>
          <p:nvPr/>
        </p:nvSpPr>
        <p:spPr>
          <a:xfrm>
            <a:off x="1780794" y="4214241"/>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58" name="object 58"/>
          <p:cNvSpPr/>
          <p:nvPr/>
        </p:nvSpPr>
        <p:spPr>
          <a:xfrm>
            <a:off x="1641349" y="4214241"/>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59" name="object 59"/>
          <p:cNvSpPr/>
          <p:nvPr/>
        </p:nvSpPr>
        <p:spPr>
          <a:xfrm>
            <a:off x="6944868" y="3833622"/>
            <a:ext cx="150971" cy="0"/>
          </a:xfrm>
          <a:custGeom>
            <a:avLst/>
            <a:gdLst/>
            <a:ahLst/>
            <a:cxnLst/>
            <a:rect l="l" t="t" r="r" b="b"/>
            <a:pathLst>
              <a:path w="201295">
                <a:moveTo>
                  <a:pt x="0" y="0"/>
                </a:moveTo>
                <a:lnTo>
                  <a:pt x="201168" y="0"/>
                </a:lnTo>
              </a:path>
            </a:pathLst>
          </a:custGeom>
          <a:ln w="6096">
            <a:solidFill>
              <a:srgbClr val="888888"/>
            </a:solidFill>
          </a:ln>
        </p:spPr>
        <p:txBody>
          <a:bodyPr wrap="square" lIns="0" tIns="0" rIns="0" bIns="0" rtlCol="0"/>
          <a:lstStyle/>
          <a:p>
            <a:endParaRPr sz="1800"/>
          </a:p>
        </p:txBody>
      </p:sp>
      <p:sp>
        <p:nvSpPr>
          <p:cNvPr id="60" name="object 60"/>
          <p:cNvSpPr/>
          <p:nvPr/>
        </p:nvSpPr>
        <p:spPr>
          <a:xfrm>
            <a:off x="6581394" y="3833622"/>
            <a:ext cx="301943" cy="0"/>
          </a:xfrm>
          <a:custGeom>
            <a:avLst/>
            <a:gdLst/>
            <a:ahLst/>
            <a:cxnLst/>
            <a:rect l="l" t="t" r="r" b="b"/>
            <a:pathLst>
              <a:path w="402590">
                <a:moveTo>
                  <a:pt x="0" y="0"/>
                </a:moveTo>
                <a:lnTo>
                  <a:pt x="402335" y="0"/>
                </a:lnTo>
              </a:path>
            </a:pathLst>
          </a:custGeom>
          <a:ln w="6096">
            <a:solidFill>
              <a:srgbClr val="888888"/>
            </a:solidFill>
          </a:ln>
        </p:spPr>
        <p:txBody>
          <a:bodyPr wrap="square" lIns="0" tIns="0" rIns="0" bIns="0" rtlCol="0"/>
          <a:lstStyle/>
          <a:p>
            <a:endParaRPr sz="1800"/>
          </a:p>
        </p:txBody>
      </p:sp>
      <p:sp>
        <p:nvSpPr>
          <p:cNvPr id="61" name="object 61"/>
          <p:cNvSpPr/>
          <p:nvPr/>
        </p:nvSpPr>
        <p:spPr>
          <a:xfrm>
            <a:off x="5854446" y="3833622"/>
            <a:ext cx="665321" cy="0"/>
          </a:xfrm>
          <a:custGeom>
            <a:avLst/>
            <a:gdLst/>
            <a:ahLst/>
            <a:cxnLst/>
            <a:rect l="l" t="t" r="r" b="b"/>
            <a:pathLst>
              <a:path w="887095">
                <a:moveTo>
                  <a:pt x="0" y="0"/>
                </a:moveTo>
                <a:lnTo>
                  <a:pt x="886968" y="0"/>
                </a:lnTo>
              </a:path>
            </a:pathLst>
          </a:custGeom>
          <a:ln w="6096">
            <a:solidFill>
              <a:srgbClr val="888888"/>
            </a:solidFill>
          </a:ln>
        </p:spPr>
        <p:txBody>
          <a:bodyPr wrap="square" lIns="0" tIns="0" rIns="0" bIns="0" rtlCol="0"/>
          <a:lstStyle/>
          <a:p>
            <a:endParaRPr sz="1800"/>
          </a:p>
        </p:txBody>
      </p:sp>
      <p:sp>
        <p:nvSpPr>
          <p:cNvPr id="62" name="object 62"/>
          <p:cNvSpPr/>
          <p:nvPr/>
        </p:nvSpPr>
        <p:spPr>
          <a:xfrm>
            <a:off x="5489828" y="3833622"/>
            <a:ext cx="302895" cy="0"/>
          </a:xfrm>
          <a:custGeom>
            <a:avLst/>
            <a:gdLst/>
            <a:ahLst/>
            <a:cxnLst/>
            <a:rect l="l" t="t" r="r" b="b"/>
            <a:pathLst>
              <a:path w="403859">
                <a:moveTo>
                  <a:pt x="0" y="0"/>
                </a:moveTo>
                <a:lnTo>
                  <a:pt x="403859" y="0"/>
                </a:lnTo>
              </a:path>
            </a:pathLst>
          </a:custGeom>
          <a:ln w="6096">
            <a:solidFill>
              <a:srgbClr val="888888"/>
            </a:solidFill>
          </a:ln>
        </p:spPr>
        <p:txBody>
          <a:bodyPr wrap="square" lIns="0" tIns="0" rIns="0" bIns="0" rtlCol="0"/>
          <a:lstStyle/>
          <a:p>
            <a:endParaRPr sz="1800"/>
          </a:p>
        </p:txBody>
      </p:sp>
      <p:sp>
        <p:nvSpPr>
          <p:cNvPr id="63" name="object 63"/>
          <p:cNvSpPr/>
          <p:nvPr/>
        </p:nvSpPr>
        <p:spPr>
          <a:xfrm>
            <a:off x="5126355" y="3833622"/>
            <a:ext cx="301943" cy="0"/>
          </a:xfrm>
          <a:custGeom>
            <a:avLst/>
            <a:gdLst/>
            <a:ahLst/>
            <a:cxnLst/>
            <a:rect l="l" t="t" r="r" b="b"/>
            <a:pathLst>
              <a:path w="402590">
                <a:moveTo>
                  <a:pt x="0" y="0"/>
                </a:moveTo>
                <a:lnTo>
                  <a:pt x="402335" y="0"/>
                </a:lnTo>
              </a:path>
            </a:pathLst>
          </a:custGeom>
          <a:ln w="6096">
            <a:solidFill>
              <a:srgbClr val="888888"/>
            </a:solidFill>
          </a:ln>
        </p:spPr>
        <p:txBody>
          <a:bodyPr wrap="square" lIns="0" tIns="0" rIns="0" bIns="0" rtlCol="0"/>
          <a:lstStyle/>
          <a:p>
            <a:endParaRPr sz="1800"/>
          </a:p>
        </p:txBody>
      </p:sp>
      <p:sp>
        <p:nvSpPr>
          <p:cNvPr id="64" name="object 64"/>
          <p:cNvSpPr/>
          <p:nvPr/>
        </p:nvSpPr>
        <p:spPr>
          <a:xfrm>
            <a:off x="4762881" y="3833622"/>
            <a:ext cx="301943" cy="0"/>
          </a:xfrm>
          <a:custGeom>
            <a:avLst/>
            <a:gdLst/>
            <a:ahLst/>
            <a:cxnLst/>
            <a:rect l="l" t="t" r="r" b="b"/>
            <a:pathLst>
              <a:path w="402590">
                <a:moveTo>
                  <a:pt x="0" y="0"/>
                </a:moveTo>
                <a:lnTo>
                  <a:pt x="402336" y="0"/>
                </a:lnTo>
              </a:path>
            </a:pathLst>
          </a:custGeom>
          <a:ln w="6096">
            <a:solidFill>
              <a:srgbClr val="888888"/>
            </a:solidFill>
          </a:ln>
        </p:spPr>
        <p:txBody>
          <a:bodyPr wrap="square" lIns="0" tIns="0" rIns="0" bIns="0" rtlCol="0"/>
          <a:lstStyle/>
          <a:p>
            <a:endParaRPr sz="1800"/>
          </a:p>
        </p:txBody>
      </p:sp>
      <p:sp>
        <p:nvSpPr>
          <p:cNvPr id="65" name="object 65"/>
          <p:cNvSpPr/>
          <p:nvPr/>
        </p:nvSpPr>
        <p:spPr>
          <a:xfrm>
            <a:off x="4690872" y="3833622"/>
            <a:ext cx="10478" cy="0"/>
          </a:xfrm>
          <a:custGeom>
            <a:avLst/>
            <a:gdLst/>
            <a:ahLst/>
            <a:cxnLst/>
            <a:rect l="l" t="t" r="r" b="b"/>
            <a:pathLst>
              <a:path w="13970">
                <a:moveTo>
                  <a:pt x="0" y="0"/>
                </a:moveTo>
                <a:lnTo>
                  <a:pt x="13715" y="0"/>
                </a:lnTo>
              </a:path>
            </a:pathLst>
          </a:custGeom>
          <a:ln w="6096">
            <a:solidFill>
              <a:srgbClr val="888888"/>
            </a:solidFill>
          </a:ln>
        </p:spPr>
        <p:txBody>
          <a:bodyPr wrap="square" lIns="0" tIns="0" rIns="0" bIns="0" rtlCol="0"/>
          <a:lstStyle/>
          <a:p>
            <a:endParaRPr sz="1800"/>
          </a:p>
        </p:txBody>
      </p:sp>
      <p:sp>
        <p:nvSpPr>
          <p:cNvPr id="66" name="object 66"/>
          <p:cNvSpPr/>
          <p:nvPr/>
        </p:nvSpPr>
        <p:spPr>
          <a:xfrm>
            <a:off x="4399407" y="383362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67" name="object 67"/>
          <p:cNvSpPr/>
          <p:nvPr/>
        </p:nvSpPr>
        <p:spPr>
          <a:xfrm>
            <a:off x="4326255" y="3833622"/>
            <a:ext cx="11430" cy="0"/>
          </a:xfrm>
          <a:custGeom>
            <a:avLst/>
            <a:gdLst/>
            <a:ahLst/>
            <a:cxnLst/>
            <a:rect l="l" t="t" r="r" b="b"/>
            <a:pathLst>
              <a:path w="15239">
                <a:moveTo>
                  <a:pt x="0" y="0"/>
                </a:moveTo>
                <a:lnTo>
                  <a:pt x="15240" y="0"/>
                </a:lnTo>
              </a:path>
            </a:pathLst>
          </a:custGeom>
          <a:ln w="6096">
            <a:solidFill>
              <a:srgbClr val="888888"/>
            </a:solidFill>
          </a:ln>
        </p:spPr>
        <p:txBody>
          <a:bodyPr wrap="square" lIns="0" tIns="0" rIns="0" bIns="0" rtlCol="0"/>
          <a:lstStyle/>
          <a:p>
            <a:endParaRPr sz="1800"/>
          </a:p>
        </p:txBody>
      </p:sp>
      <p:sp>
        <p:nvSpPr>
          <p:cNvPr id="68" name="object 68"/>
          <p:cNvSpPr/>
          <p:nvPr/>
        </p:nvSpPr>
        <p:spPr>
          <a:xfrm>
            <a:off x="3962781" y="3833622"/>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69" name="object 69"/>
          <p:cNvSpPr/>
          <p:nvPr/>
        </p:nvSpPr>
        <p:spPr>
          <a:xfrm>
            <a:off x="3672458" y="3833622"/>
            <a:ext cx="227648" cy="0"/>
          </a:xfrm>
          <a:custGeom>
            <a:avLst/>
            <a:gdLst/>
            <a:ahLst/>
            <a:cxnLst/>
            <a:rect l="l" t="t" r="r" b="b"/>
            <a:pathLst>
              <a:path w="303529">
                <a:moveTo>
                  <a:pt x="0" y="0"/>
                </a:moveTo>
                <a:lnTo>
                  <a:pt x="303275" y="0"/>
                </a:lnTo>
              </a:path>
            </a:pathLst>
          </a:custGeom>
          <a:ln w="6096">
            <a:solidFill>
              <a:srgbClr val="888888"/>
            </a:solidFill>
          </a:ln>
        </p:spPr>
        <p:txBody>
          <a:bodyPr wrap="square" lIns="0" tIns="0" rIns="0" bIns="0" rtlCol="0"/>
          <a:lstStyle/>
          <a:p>
            <a:endParaRPr sz="1800"/>
          </a:p>
        </p:txBody>
      </p:sp>
      <p:sp>
        <p:nvSpPr>
          <p:cNvPr id="70" name="object 70"/>
          <p:cNvSpPr/>
          <p:nvPr/>
        </p:nvSpPr>
        <p:spPr>
          <a:xfrm>
            <a:off x="3599307" y="3833622"/>
            <a:ext cx="11430" cy="0"/>
          </a:xfrm>
          <a:custGeom>
            <a:avLst/>
            <a:gdLst/>
            <a:ahLst/>
            <a:cxnLst/>
            <a:rect l="l" t="t" r="r" b="b"/>
            <a:pathLst>
              <a:path w="15239">
                <a:moveTo>
                  <a:pt x="0" y="0"/>
                </a:moveTo>
                <a:lnTo>
                  <a:pt x="15239" y="0"/>
                </a:lnTo>
              </a:path>
            </a:pathLst>
          </a:custGeom>
          <a:ln w="6096">
            <a:solidFill>
              <a:srgbClr val="888888"/>
            </a:solidFill>
          </a:ln>
        </p:spPr>
        <p:txBody>
          <a:bodyPr wrap="square" lIns="0" tIns="0" rIns="0" bIns="0" rtlCol="0"/>
          <a:lstStyle/>
          <a:p>
            <a:endParaRPr sz="1800"/>
          </a:p>
        </p:txBody>
      </p:sp>
      <p:sp>
        <p:nvSpPr>
          <p:cNvPr id="71" name="object 71"/>
          <p:cNvSpPr/>
          <p:nvPr/>
        </p:nvSpPr>
        <p:spPr>
          <a:xfrm>
            <a:off x="3235833" y="3833622"/>
            <a:ext cx="300990" cy="0"/>
          </a:xfrm>
          <a:custGeom>
            <a:avLst/>
            <a:gdLst/>
            <a:ahLst/>
            <a:cxnLst/>
            <a:rect l="l" t="t" r="r" b="b"/>
            <a:pathLst>
              <a:path w="401320">
                <a:moveTo>
                  <a:pt x="0" y="0"/>
                </a:moveTo>
                <a:lnTo>
                  <a:pt x="400811" y="0"/>
                </a:lnTo>
              </a:path>
            </a:pathLst>
          </a:custGeom>
          <a:ln w="6096">
            <a:solidFill>
              <a:srgbClr val="888888"/>
            </a:solidFill>
          </a:ln>
        </p:spPr>
        <p:txBody>
          <a:bodyPr wrap="square" lIns="0" tIns="0" rIns="0" bIns="0" rtlCol="0"/>
          <a:lstStyle/>
          <a:p>
            <a:endParaRPr sz="1800"/>
          </a:p>
        </p:txBody>
      </p:sp>
      <p:sp>
        <p:nvSpPr>
          <p:cNvPr id="72" name="object 72"/>
          <p:cNvSpPr/>
          <p:nvPr/>
        </p:nvSpPr>
        <p:spPr>
          <a:xfrm>
            <a:off x="2872359" y="3833622"/>
            <a:ext cx="299561" cy="0"/>
          </a:xfrm>
          <a:custGeom>
            <a:avLst/>
            <a:gdLst/>
            <a:ahLst/>
            <a:cxnLst/>
            <a:rect l="l" t="t" r="r" b="b"/>
            <a:pathLst>
              <a:path w="399414">
                <a:moveTo>
                  <a:pt x="0" y="0"/>
                </a:moveTo>
                <a:lnTo>
                  <a:pt x="399288" y="0"/>
                </a:lnTo>
              </a:path>
            </a:pathLst>
          </a:custGeom>
          <a:ln w="6096">
            <a:solidFill>
              <a:srgbClr val="888888"/>
            </a:solidFill>
          </a:ln>
        </p:spPr>
        <p:txBody>
          <a:bodyPr wrap="square" lIns="0" tIns="0" rIns="0" bIns="0" rtlCol="0"/>
          <a:lstStyle/>
          <a:p>
            <a:endParaRPr sz="1800"/>
          </a:p>
        </p:txBody>
      </p:sp>
      <p:sp>
        <p:nvSpPr>
          <p:cNvPr id="73" name="object 73"/>
          <p:cNvSpPr/>
          <p:nvPr/>
        </p:nvSpPr>
        <p:spPr>
          <a:xfrm>
            <a:off x="2507741" y="3833622"/>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74" name="object 74"/>
          <p:cNvSpPr/>
          <p:nvPr/>
        </p:nvSpPr>
        <p:spPr>
          <a:xfrm>
            <a:off x="2144267" y="3833622"/>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75" name="object 75"/>
          <p:cNvSpPr/>
          <p:nvPr/>
        </p:nvSpPr>
        <p:spPr>
          <a:xfrm>
            <a:off x="1780794" y="3833622"/>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76" name="object 76"/>
          <p:cNvSpPr/>
          <p:nvPr/>
        </p:nvSpPr>
        <p:spPr>
          <a:xfrm>
            <a:off x="1641349" y="3833622"/>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77" name="object 77"/>
          <p:cNvSpPr/>
          <p:nvPr/>
        </p:nvSpPr>
        <p:spPr>
          <a:xfrm>
            <a:off x="5854446" y="3451859"/>
            <a:ext cx="1241584" cy="0"/>
          </a:xfrm>
          <a:custGeom>
            <a:avLst/>
            <a:gdLst/>
            <a:ahLst/>
            <a:cxnLst/>
            <a:rect l="l" t="t" r="r" b="b"/>
            <a:pathLst>
              <a:path w="1655445">
                <a:moveTo>
                  <a:pt x="0" y="0"/>
                </a:moveTo>
                <a:lnTo>
                  <a:pt x="1655064" y="0"/>
                </a:lnTo>
              </a:path>
            </a:pathLst>
          </a:custGeom>
          <a:ln w="6096">
            <a:solidFill>
              <a:srgbClr val="888888"/>
            </a:solidFill>
          </a:ln>
        </p:spPr>
        <p:txBody>
          <a:bodyPr wrap="square" lIns="0" tIns="0" rIns="0" bIns="0" rtlCol="0"/>
          <a:lstStyle/>
          <a:p>
            <a:endParaRPr sz="1800"/>
          </a:p>
        </p:txBody>
      </p:sp>
      <p:sp>
        <p:nvSpPr>
          <p:cNvPr id="78" name="object 78"/>
          <p:cNvSpPr/>
          <p:nvPr/>
        </p:nvSpPr>
        <p:spPr>
          <a:xfrm>
            <a:off x="5489828" y="3451859"/>
            <a:ext cx="302895" cy="0"/>
          </a:xfrm>
          <a:custGeom>
            <a:avLst/>
            <a:gdLst/>
            <a:ahLst/>
            <a:cxnLst/>
            <a:rect l="l" t="t" r="r" b="b"/>
            <a:pathLst>
              <a:path w="403859">
                <a:moveTo>
                  <a:pt x="0" y="0"/>
                </a:moveTo>
                <a:lnTo>
                  <a:pt x="403859" y="0"/>
                </a:lnTo>
              </a:path>
            </a:pathLst>
          </a:custGeom>
          <a:ln w="6096">
            <a:solidFill>
              <a:srgbClr val="888888"/>
            </a:solidFill>
          </a:ln>
        </p:spPr>
        <p:txBody>
          <a:bodyPr wrap="square" lIns="0" tIns="0" rIns="0" bIns="0" rtlCol="0"/>
          <a:lstStyle/>
          <a:p>
            <a:endParaRPr sz="1800"/>
          </a:p>
        </p:txBody>
      </p:sp>
      <p:sp>
        <p:nvSpPr>
          <p:cNvPr id="79" name="object 79"/>
          <p:cNvSpPr/>
          <p:nvPr/>
        </p:nvSpPr>
        <p:spPr>
          <a:xfrm>
            <a:off x="3599307" y="3451859"/>
            <a:ext cx="1828800" cy="0"/>
          </a:xfrm>
          <a:custGeom>
            <a:avLst/>
            <a:gdLst/>
            <a:ahLst/>
            <a:cxnLst/>
            <a:rect l="l" t="t" r="r" b="b"/>
            <a:pathLst>
              <a:path w="2438400">
                <a:moveTo>
                  <a:pt x="0" y="0"/>
                </a:moveTo>
                <a:lnTo>
                  <a:pt x="2438400" y="0"/>
                </a:lnTo>
              </a:path>
            </a:pathLst>
          </a:custGeom>
          <a:ln w="6096">
            <a:solidFill>
              <a:srgbClr val="888888"/>
            </a:solidFill>
          </a:ln>
        </p:spPr>
        <p:txBody>
          <a:bodyPr wrap="square" lIns="0" tIns="0" rIns="0" bIns="0" rtlCol="0"/>
          <a:lstStyle/>
          <a:p>
            <a:endParaRPr sz="1800"/>
          </a:p>
        </p:txBody>
      </p:sp>
      <p:sp>
        <p:nvSpPr>
          <p:cNvPr id="80" name="object 80"/>
          <p:cNvSpPr/>
          <p:nvPr/>
        </p:nvSpPr>
        <p:spPr>
          <a:xfrm>
            <a:off x="3235833" y="3451859"/>
            <a:ext cx="300990" cy="0"/>
          </a:xfrm>
          <a:custGeom>
            <a:avLst/>
            <a:gdLst/>
            <a:ahLst/>
            <a:cxnLst/>
            <a:rect l="l" t="t" r="r" b="b"/>
            <a:pathLst>
              <a:path w="401320">
                <a:moveTo>
                  <a:pt x="0" y="0"/>
                </a:moveTo>
                <a:lnTo>
                  <a:pt x="400811" y="0"/>
                </a:lnTo>
              </a:path>
            </a:pathLst>
          </a:custGeom>
          <a:ln w="6096">
            <a:solidFill>
              <a:srgbClr val="888888"/>
            </a:solidFill>
          </a:ln>
        </p:spPr>
        <p:txBody>
          <a:bodyPr wrap="square" lIns="0" tIns="0" rIns="0" bIns="0" rtlCol="0"/>
          <a:lstStyle/>
          <a:p>
            <a:endParaRPr sz="1800"/>
          </a:p>
        </p:txBody>
      </p:sp>
      <p:sp>
        <p:nvSpPr>
          <p:cNvPr id="81" name="object 81"/>
          <p:cNvSpPr/>
          <p:nvPr/>
        </p:nvSpPr>
        <p:spPr>
          <a:xfrm>
            <a:off x="2872359" y="3451859"/>
            <a:ext cx="299561" cy="0"/>
          </a:xfrm>
          <a:custGeom>
            <a:avLst/>
            <a:gdLst/>
            <a:ahLst/>
            <a:cxnLst/>
            <a:rect l="l" t="t" r="r" b="b"/>
            <a:pathLst>
              <a:path w="399414">
                <a:moveTo>
                  <a:pt x="0" y="0"/>
                </a:moveTo>
                <a:lnTo>
                  <a:pt x="399288" y="0"/>
                </a:lnTo>
              </a:path>
            </a:pathLst>
          </a:custGeom>
          <a:ln w="6096">
            <a:solidFill>
              <a:srgbClr val="888888"/>
            </a:solidFill>
          </a:ln>
        </p:spPr>
        <p:txBody>
          <a:bodyPr wrap="square" lIns="0" tIns="0" rIns="0" bIns="0" rtlCol="0"/>
          <a:lstStyle/>
          <a:p>
            <a:endParaRPr sz="1800"/>
          </a:p>
        </p:txBody>
      </p:sp>
      <p:sp>
        <p:nvSpPr>
          <p:cNvPr id="82" name="object 82"/>
          <p:cNvSpPr/>
          <p:nvPr/>
        </p:nvSpPr>
        <p:spPr>
          <a:xfrm>
            <a:off x="2507741" y="3451859"/>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83" name="object 83"/>
          <p:cNvSpPr/>
          <p:nvPr/>
        </p:nvSpPr>
        <p:spPr>
          <a:xfrm>
            <a:off x="2144267" y="3451859"/>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84" name="object 84"/>
          <p:cNvSpPr/>
          <p:nvPr/>
        </p:nvSpPr>
        <p:spPr>
          <a:xfrm>
            <a:off x="1780794" y="3451859"/>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85" name="object 85"/>
          <p:cNvSpPr/>
          <p:nvPr/>
        </p:nvSpPr>
        <p:spPr>
          <a:xfrm>
            <a:off x="1641349" y="3451859"/>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86" name="object 86"/>
          <p:cNvSpPr/>
          <p:nvPr/>
        </p:nvSpPr>
        <p:spPr>
          <a:xfrm>
            <a:off x="5854446" y="3070098"/>
            <a:ext cx="1241584" cy="0"/>
          </a:xfrm>
          <a:custGeom>
            <a:avLst/>
            <a:gdLst/>
            <a:ahLst/>
            <a:cxnLst/>
            <a:rect l="l" t="t" r="r" b="b"/>
            <a:pathLst>
              <a:path w="1655445">
                <a:moveTo>
                  <a:pt x="0" y="0"/>
                </a:moveTo>
                <a:lnTo>
                  <a:pt x="1655064" y="0"/>
                </a:lnTo>
              </a:path>
            </a:pathLst>
          </a:custGeom>
          <a:ln w="6096">
            <a:solidFill>
              <a:srgbClr val="888888"/>
            </a:solidFill>
          </a:ln>
        </p:spPr>
        <p:txBody>
          <a:bodyPr wrap="square" lIns="0" tIns="0" rIns="0" bIns="0" rtlCol="0"/>
          <a:lstStyle/>
          <a:p>
            <a:endParaRPr sz="1800"/>
          </a:p>
        </p:txBody>
      </p:sp>
      <p:sp>
        <p:nvSpPr>
          <p:cNvPr id="87" name="object 87"/>
          <p:cNvSpPr/>
          <p:nvPr/>
        </p:nvSpPr>
        <p:spPr>
          <a:xfrm>
            <a:off x="5489828" y="3070098"/>
            <a:ext cx="302895" cy="0"/>
          </a:xfrm>
          <a:custGeom>
            <a:avLst/>
            <a:gdLst/>
            <a:ahLst/>
            <a:cxnLst/>
            <a:rect l="l" t="t" r="r" b="b"/>
            <a:pathLst>
              <a:path w="403859">
                <a:moveTo>
                  <a:pt x="0" y="0"/>
                </a:moveTo>
                <a:lnTo>
                  <a:pt x="403859" y="0"/>
                </a:lnTo>
              </a:path>
            </a:pathLst>
          </a:custGeom>
          <a:ln w="6096">
            <a:solidFill>
              <a:srgbClr val="888888"/>
            </a:solidFill>
          </a:ln>
        </p:spPr>
        <p:txBody>
          <a:bodyPr wrap="square" lIns="0" tIns="0" rIns="0" bIns="0" rtlCol="0"/>
          <a:lstStyle/>
          <a:p>
            <a:endParaRPr sz="1800"/>
          </a:p>
        </p:txBody>
      </p:sp>
      <p:sp>
        <p:nvSpPr>
          <p:cNvPr id="88" name="object 88"/>
          <p:cNvSpPr/>
          <p:nvPr/>
        </p:nvSpPr>
        <p:spPr>
          <a:xfrm>
            <a:off x="2507741" y="3070098"/>
            <a:ext cx="2920365" cy="0"/>
          </a:xfrm>
          <a:custGeom>
            <a:avLst/>
            <a:gdLst/>
            <a:ahLst/>
            <a:cxnLst/>
            <a:rect l="l" t="t" r="r" b="b"/>
            <a:pathLst>
              <a:path w="3893820">
                <a:moveTo>
                  <a:pt x="0" y="0"/>
                </a:moveTo>
                <a:lnTo>
                  <a:pt x="3893820" y="0"/>
                </a:lnTo>
              </a:path>
            </a:pathLst>
          </a:custGeom>
          <a:ln w="6096">
            <a:solidFill>
              <a:srgbClr val="888888"/>
            </a:solidFill>
          </a:ln>
        </p:spPr>
        <p:txBody>
          <a:bodyPr wrap="square" lIns="0" tIns="0" rIns="0" bIns="0" rtlCol="0"/>
          <a:lstStyle/>
          <a:p>
            <a:endParaRPr sz="1800"/>
          </a:p>
        </p:txBody>
      </p:sp>
      <p:sp>
        <p:nvSpPr>
          <p:cNvPr id="89" name="object 89"/>
          <p:cNvSpPr/>
          <p:nvPr/>
        </p:nvSpPr>
        <p:spPr>
          <a:xfrm>
            <a:off x="2144267" y="3070098"/>
            <a:ext cx="300990" cy="0"/>
          </a:xfrm>
          <a:custGeom>
            <a:avLst/>
            <a:gdLst/>
            <a:ahLst/>
            <a:cxnLst/>
            <a:rect l="l" t="t" r="r" b="b"/>
            <a:pathLst>
              <a:path w="401320">
                <a:moveTo>
                  <a:pt x="0" y="0"/>
                </a:moveTo>
                <a:lnTo>
                  <a:pt x="400812" y="0"/>
                </a:lnTo>
              </a:path>
            </a:pathLst>
          </a:custGeom>
          <a:ln w="6096">
            <a:solidFill>
              <a:srgbClr val="888888"/>
            </a:solidFill>
          </a:ln>
        </p:spPr>
        <p:txBody>
          <a:bodyPr wrap="square" lIns="0" tIns="0" rIns="0" bIns="0" rtlCol="0"/>
          <a:lstStyle/>
          <a:p>
            <a:endParaRPr sz="1800"/>
          </a:p>
        </p:txBody>
      </p:sp>
      <p:sp>
        <p:nvSpPr>
          <p:cNvPr id="90" name="object 90"/>
          <p:cNvSpPr/>
          <p:nvPr/>
        </p:nvSpPr>
        <p:spPr>
          <a:xfrm>
            <a:off x="1780794" y="3070098"/>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91" name="object 91"/>
          <p:cNvSpPr/>
          <p:nvPr/>
        </p:nvSpPr>
        <p:spPr>
          <a:xfrm>
            <a:off x="1641349" y="3070098"/>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92" name="object 92"/>
          <p:cNvSpPr/>
          <p:nvPr/>
        </p:nvSpPr>
        <p:spPr>
          <a:xfrm>
            <a:off x="5854446" y="2689479"/>
            <a:ext cx="1241584" cy="0"/>
          </a:xfrm>
          <a:custGeom>
            <a:avLst/>
            <a:gdLst/>
            <a:ahLst/>
            <a:cxnLst/>
            <a:rect l="l" t="t" r="r" b="b"/>
            <a:pathLst>
              <a:path w="1655445">
                <a:moveTo>
                  <a:pt x="0" y="0"/>
                </a:moveTo>
                <a:lnTo>
                  <a:pt x="1655064" y="0"/>
                </a:lnTo>
              </a:path>
            </a:pathLst>
          </a:custGeom>
          <a:ln w="6096">
            <a:solidFill>
              <a:srgbClr val="888888"/>
            </a:solidFill>
          </a:ln>
        </p:spPr>
        <p:txBody>
          <a:bodyPr wrap="square" lIns="0" tIns="0" rIns="0" bIns="0" rtlCol="0"/>
          <a:lstStyle/>
          <a:p>
            <a:endParaRPr sz="1800"/>
          </a:p>
        </p:txBody>
      </p:sp>
      <p:sp>
        <p:nvSpPr>
          <p:cNvPr id="93" name="object 93"/>
          <p:cNvSpPr/>
          <p:nvPr/>
        </p:nvSpPr>
        <p:spPr>
          <a:xfrm>
            <a:off x="5489828" y="2689479"/>
            <a:ext cx="302895" cy="0"/>
          </a:xfrm>
          <a:custGeom>
            <a:avLst/>
            <a:gdLst/>
            <a:ahLst/>
            <a:cxnLst/>
            <a:rect l="l" t="t" r="r" b="b"/>
            <a:pathLst>
              <a:path w="403859">
                <a:moveTo>
                  <a:pt x="0" y="0"/>
                </a:moveTo>
                <a:lnTo>
                  <a:pt x="403859" y="0"/>
                </a:lnTo>
              </a:path>
            </a:pathLst>
          </a:custGeom>
          <a:ln w="6096">
            <a:solidFill>
              <a:srgbClr val="888888"/>
            </a:solidFill>
          </a:ln>
        </p:spPr>
        <p:txBody>
          <a:bodyPr wrap="square" lIns="0" tIns="0" rIns="0" bIns="0" rtlCol="0"/>
          <a:lstStyle/>
          <a:p>
            <a:endParaRPr sz="1800"/>
          </a:p>
        </p:txBody>
      </p:sp>
      <p:sp>
        <p:nvSpPr>
          <p:cNvPr id="94" name="object 94"/>
          <p:cNvSpPr/>
          <p:nvPr/>
        </p:nvSpPr>
        <p:spPr>
          <a:xfrm>
            <a:off x="2144267" y="2689479"/>
            <a:ext cx="3284220" cy="0"/>
          </a:xfrm>
          <a:custGeom>
            <a:avLst/>
            <a:gdLst/>
            <a:ahLst/>
            <a:cxnLst/>
            <a:rect l="l" t="t" r="r" b="b"/>
            <a:pathLst>
              <a:path w="4378959">
                <a:moveTo>
                  <a:pt x="0" y="0"/>
                </a:moveTo>
                <a:lnTo>
                  <a:pt x="4378452" y="0"/>
                </a:lnTo>
              </a:path>
            </a:pathLst>
          </a:custGeom>
          <a:ln w="6096">
            <a:solidFill>
              <a:srgbClr val="888888"/>
            </a:solidFill>
          </a:ln>
        </p:spPr>
        <p:txBody>
          <a:bodyPr wrap="square" lIns="0" tIns="0" rIns="0" bIns="0" rtlCol="0"/>
          <a:lstStyle/>
          <a:p>
            <a:endParaRPr sz="1800"/>
          </a:p>
        </p:txBody>
      </p:sp>
      <p:sp>
        <p:nvSpPr>
          <p:cNvPr id="95" name="object 95"/>
          <p:cNvSpPr/>
          <p:nvPr/>
        </p:nvSpPr>
        <p:spPr>
          <a:xfrm>
            <a:off x="1780794" y="2689479"/>
            <a:ext cx="300990" cy="0"/>
          </a:xfrm>
          <a:custGeom>
            <a:avLst/>
            <a:gdLst/>
            <a:ahLst/>
            <a:cxnLst/>
            <a:rect l="l" t="t" r="r" b="b"/>
            <a:pathLst>
              <a:path w="401319">
                <a:moveTo>
                  <a:pt x="0" y="0"/>
                </a:moveTo>
                <a:lnTo>
                  <a:pt x="400811" y="0"/>
                </a:lnTo>
              </a:path>
            </a:pathLst>
          </a:custGeom>
          <a:ln w="6096">
            <a:solidFill>
              <a:srgbClr val="888888"/>
            </a:solidFill>
          </a:ln>
        </p:spPr>
        <p:txBody>
          <a:bodyPr wrap="square" lIns="0" tIns="0" rIns="0" bIns="0" rtlCol="0"/>
          <a:lstStyle/>
          <a:p>
            <a:endParaRPr sz="1800"/>
          </a:p>
        </p:txBody>
      </p:sp>
      <p:sp>
        <p:nvSpPr>
          <p:cNvPr id="96" name="object 96"/>
          <p:cNvSpPr/>
          <p:nvPr/>
        </p:nvSpPr>
        <p:spPr>
          <a:xfrm>
            <a:off x="1641349" y="2689479"/>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97" name="object 97"/>
          <p:cNvSpPr/>
          <p:nvPr/>
        </p:nvSpPr>
        <p:spPr>
          <a:xfrm>
            <a:off x="1780794" y="2307716"/>
            <a:ext cx="5314950" cy="0"/>
          </a:xfrm>
          <a:custGeom>
            <a:avLst/>
            <a:gdLst/>
            <a:ahLst/>
            <a:cxnLst/>
            <a:rect l="l" t="t" r="r" b="b"/>
            <a:pathLst>
              <a:path w="7086600">
                <a:moveTo>
                  <a:pt x="0" y="0"/>
                </a:moveTo>
                <a:lnTo>
                  <a:pt x="7086600" y="0"/>
                </a:lnTo>
              </a:path>
            </a:pathLst>
          </a:custGeom>
          <a:ln w="6096">
            <a:solidFill>
              <a:srgbClr val="888888"/>
            </a:solidFill>
          </a:ln>
        </p:spPr>
        <p:txBody>
          <a:bodyPr wrap="square" lIns="0" tIns="0" rIns="0" bIns="0" rtlCol="0"/>
          <a:lstStyle/>
          <a:p>
            <a:endParaRPr sz="1800"/>
          </a:p>
        </p:txBody>
      </p:sp>
      <p:sp>
        <p:nvSpPr>
          <p:cNvPr id="98" name="object 98"/>
          <p:cNvSpPr/>
          <p:nvPr/>
        </p:nvSpPr>
        <p:spPr>
          <a:xfrm>
            <a:off x="1641349" y="2307716"/>
            <a:ext cx="76676" cy="0"/>
          </a:xfrm>
          <a:custGeom>
            <a:avLst/>
            <a:gdLst/>
            <a:ahLst/>
            <a:cxnLst/>
            <a:rect l="l" t="t" r="r" b="b"/>
            <a:pathLst>
              <a:path w="102235">
                <a:moveTo>
                  <a:pt x="0" y="0"/>
                </a:moveTo>
                <a:lnTo>
                  <a:pt x="102108" y="0"/>
                </a:lnTo>
              </a:path>
            </a:pathLst>
          </a:custGeom>
          <a:ln w="6096">
            <a:solidFill>
              <a:srgbClr val="888888"/>
            </a:solidFill>
          </a:ln>
        </p:spPr>
        <p:txBody>
          <a:bodyPr wrap="square" lIns="0" tIns="0" rIns="0" bIns="0" rtlCol="0"/>
          <a:lstStyle/>
          <a:p>
            <a:endParaRPr sz="1800"/>
          </a:p>
        </p:txBody>
      </p:sp>
      <p:sp>
        <p:nvSpPr>
          <p:cNvPr id="99" name="object 99"/>
          <p:cNvSpPr/>
          <p:nvPr/>
        </p:nvSpPr>
        <p:spPr>
          <a:xfrm>
            <a:off x="1641349" y="1927097"/>
            <a:ext cx="5454491" cy="0"/>
          </a:xfrm>
          <a:custGeom>
            <a:avLst/>
            <a:gdLst/>
            <a:ahLst/>
            <a:cxnLst/>
            <a:rect l="l" t="t" r="r" b="b"/>
            <a:pathLst>
              <a:path w="7272655">
                <a:moveTo>
                  <a:pt x="0" y="0"/>
                </a:moveTo>
                <a:lnTo>
                  <a:pt x="7272528" y="0"/>
                </a:lnTo>
              </a:path>
            </a:pathLst>
          </a:custGeom>
          <a:ln w="6096">
            <a:solidFill>
              <a:srgbClr val="888888"/>
            </a:solidFill>
          </a:ln>
        </p:spPr>
        <p:txBody>
          <a:bodyPr wrap="square" lIns="0" tIns="0" rIns="0" bIns="0" rtlCol="0"/>
          <a:lstStyle/>
          <a:p>
            <a:endParaRPr sz="1800"/>
          </a:p>
        </p:txBody>
      </p:sp>
      <p:sp>
        <p:nvSpPr>
          <p:cNvPr id="100" name="object 100"/>
          <p:cNvSpPr/>
          <p:nvPr/>
        </p:nvSpPr>
        <p:spPr>
          <a:xfrm>
            <a:off x="1749362" y="2079117"/>
            <a:ext cx="0" cy="2898934"/>
          </a:xfrm>
          <a:custGeom>
            <a:avLst/>
            <a:gdLst/>
            <a:ahLst/>
            <a:cxnLst/>
            <a:rect l="l" t="t" r="r" b="b"/>
            <a:pathLst>
              <a:path h="3865245">
                <a:moveTo>
                  <a:pt x="0" y="0"/>
                </a:moveTo>
                <a:lnTo>
                  <a:pt x="0" y="3864864"/>
                </a:lnTo>
              </a:path>
            </a:pathLst>
          </a:custGeom>
          <a:ln w="83819">
            <a:solidFill>
              <a:srgbClr val="001F5F"/>
            </a:solidFill>
          </a:ln>
        </p:spPr>
        <p:txBody>
          <a:bodyPr wrap="square" lIns="0" tIns="0" rIns="0" bIns="0" rtlCol="0"/>
          <a:lstStyle/>
          <a:p>
            <a:endParaRPr sz="1800"/>
          </a:p>
        </p:txBody>
      </p:sp>
      <p:sp>
        <p:nvSpPr>
          <p:cNvPr id="101" name="object 101"/>
          <p:cNvSpPr/>
          <p:nvPr/>
        </p:nvSpPr>
        <p:spPr>
          <a:xfrm>
            <a:off x="2112836" y="2536317"/>
            <a:ext cx="0" cy="2441734"/>
          </a:xfrm>
          <a:custGeom>
            <a:avLst/>
            <a:gdLst/>
            <a:ahLst/>
            <a:cxnLst/>
            <a:rect l="l" t="t" r="r" b="b"/>
            <a:pathLst>
              <a:path h="3255645">
                <a:moveTo>
                  <a:pt x="0" y="0"/>
                </a:moveTo>
                <a:lnTo>
                  <a:pt x="0" y="3255264"/>
                </a:lnTo>
              </a:path>
            </a:pathLst>
          </a:custGeom>
          <a:ln w="83819">
            <a:solidFill>
              <a:srgbClr val="001F5F"/>
            </a:solidFill>
          </a:ln>
        </p:spPr>
        <p:txBody>
          <a:bodyPr wrap="square" lIns="0" tIns="0" rIns="0" bIns="0" rtlCol="0"/>
          <a:lstStyle/>
          <a:p>
            <a:endParaRPr sz="1800"/>
          </a:p>
        </p:txBody>
      </p:sp>
      <p:sp>
        <p:nvSpPr>
          <p:cNvPr id="102" name="object 102"/>
          <p:cNvSpPr/>
          <p:nvPr/>
        </p:nvSpPr>
        <p:spPr>
          <a:xfrm>
            <a:off x="2476310" y="2689480"/>
            <a:ext cx="0" cy="2288381"/>
          </a:xfrm>
          <a:custGeom>
            <a:avLst/>
            <a:gdLst/>
            <a:ahLst/>
            <a:cxnLst/>
            <a:rect l="l" t="t" r="r" b="b"/>
            <a:pathLst>
              <a:path h="3051175">
                <a:moveTo>
                  <a:pt x="0" y="0"/>
                </a:moveTo>
                <a:lnTo>
                  <a:pt x="0" y="3051047"/>
                </a:lnTo>
              </a:path>
            </a:pathLst>
          </a:custGeom>
          <a:ln w="83819">
            <a:solidFill>
              <a:srgbClr val="001F5F"/>
            </a:solidFill>
          </a:ln>
        </p:spPr>
        <p:txBody>
          <a:bodyPr wrap="square" lIns="0" tIns="0" rIns="0" bIns="0" rtlCol="0"/>
          <a:lstStyle/>
          <a:p>
            <a:endParaRPr sz="1800"/>
          </a:p>
        </p:txBody>
      </p:sp>
      <p:sp>
        <p:nvSpPr>
          <p:cNvPr id="103" name="object 103"/>
          <p:cNvSpPr/>
          <p:nvPr/>
        </p:nvSpPr>
        <p:spPr>
          <a:xfrm>
            <a:off x="2840355" y="3108959"/>
            <a:ext cx="0" cy="1868805"/>
          </a:xfrm>
          <a:custGeom>
            <a:avLst/>
            <a:gdLst/>
            <a:ahLst/>
            <a:cxnLst/>
            <a:rect l="l" t="t" r="r" b="b"/>
            <a:pathLst>
              <a:path h="2491740">
                <a:moveTo>
                  <a:pt x="0" y="0"/>
                </a:moveTo>
                <a:lnTo>
                  <a:pt x="0" y="2491740"/>
                </a:lnTo>
              </a:path>
            </a:pathLst>
          </a:custGeom>
          <a:ln w="85344">
            <a:solidFill>
              <a:srgbClr val="001F5F"/>
            </a:solidFill>
          </a:ln>
        </p:spPr>
        <p:txBody>
          <a:bodyPr wrap="square" lIns="0" tIns="0" rIns="0" bIns="0" rtlCol="0"/>
          <a:lstStyle/>
          <a:p>
            <a:endParaRPr sz="1800"/>
          </a:p>
        </p:txBody>
      </p:sp>
      <p:sp>
        <p:nvSpPr>
          <p:cNvPr id="104" name="object 104"/>
          <p:cNvSpPr/>
          <p:nvPr/>
        </p:nvSpPr>
        <p:spPr>
          <a:xfrm>
            <a:off x="3203828" y="3108959"/>
            <a:ext cx="0" cy="1868805"/>
          </a:xfrm>
          <a:custGeom>
            <a:avLst/>
            <a:gdLst/>
            <a:ahLst/>
            <a:cxnLst/>
            <a:rect l="l" t="t" r="r" b="b"/>
            <a:pathLst>
              <a:path h="2491740">
                <a:moveTo>
                  <a:pt x="0" y="0"/>
                </a:moveTo>
                <a:lnTo>
                  <a:pt x="0" y="2491740"/>
                </a:lnTo>
              </a:path>
            </a:pathLst>
          </a:custGeom>
          <a:ln w="85344">
            <a:solidFill>
              <a:srgbClr val="001F5F"/>
            </a:solidFill>
          </a:ln>
        </p:spPr>
        <p:txBody>
          <a:bodyPr wrap="square" lIns="0" tIns="0" rIns="0" bIns="0" rtlCol="0"/>
          <a:lstStyle/>
          <a:p>
            <a:endParaRPr sz="1800"/>
          </a:p>
        </p:txBody>
      </p:sp>
      <p:sp>
        <p:nvSpPr>
          <p:cNvPr id="105" name="object 105"/>
          <p:cNvSpPr/>
          <p:nvPr/>
        </p:nvSpPr>
        <p:spPr>
          <a:xfrm>
            <a:off x="3567874" y="3108959"/>
            <a:ext cx="0" cy="1868805"/>
          </a:xfrm>
          <a:custGeom>
            <a:avLst/>
            <a:gdLst/>
            <a:ahLst/>
            <a:cxnLst/>
            <a:rect l="l" t="t" r="r" b="b"/>
            <a:pathLst>
              <a:path h="2491740">
                <a:moveTo>
                  <a:pt x="0" y="0"/>
                </a:moveTo>
                <a:lnTo>
                  <a:pt x="0" y="2491740"/>
                </a:lnTo>
              </a:path>
            </a:pathLst>
          </a:custGeom>
          <a:ln w="83820">
            <a:solidFill>
              <a:srgbClr val="001F5F"/>
            </a:solidFill>
          </a:ln>
        </p:spPr>
        <p:txBody>
          <a:bodyPr wrap="square" lIns="0" tIns="0" rIns="0" bIns="0" rtlCol="0"/>
          <a:lstStyle/>
          <a:p>
            <a:endParaRPr sz="1800"/>
          </a:p>
        </p:txBody>
      </p:sp>
      <p:sp>
        <p:nvSpPr>
          <p:cNvPr id="106" name="object 106"/>
          <p:cNvSpPr/>
          <p:nvPr/>
        </p:nvSpPr>
        <p:spPr>
          <a:xfrm>
            <a:off x="3931348" y="3489579"/>
            <a:ext cx="0" cy="1488281"/>
          </a:xfrm>
          <a:custGeom>
            <a:avLst/>
            <a:gdLst/>
            <a:ahLst/>
            <a:cxnLst/>
            <a:rect l="l" t="t" r="r" b="b"/>
            <a:pathLst>
              <a:path h="1984375">
                <a:moveTo>
                  <a:pt x="0" y="0"/>
                </a:moveTo>
                <a:lnTo>
                  <a:pt x="0" y="1984247"/>
                </a:lnTo>
              </a:path>
            </a:pathLst>
          </a:custGeom>
          <a:ln w="83820">
            <a:solidFill>
              <a:srgbClr val="001F5F"/>
            </a:solidFill>
          </a:ln>
        </p:spPr>
        <p:txBody>
          <a:bodyPr wrap="square" lIns="0" tIns="0" rIns="0" bIns="0" rtlCol="0"/>
          <a:lstStyle/>
          <a:p>
            <a:endParaRPr sz="1800"/>
          </a:p>
        </p:txBody>
      </p:sp>
      <p:sp>
        <p:nvSpPr>
          <p:cNvPr id="107" name="object 107"/>
          <p:cNvSpPr/>
          <p:nvPr/>
        </p:nvSpPr>
        <p:spPr>
          <a:xfrm>
            <a:off x="4294822" y="3794759"/>
            <a:ext cx="0" cy="1183005"/>
          </a:xfrm>
          <a:custGeom>
            <a:avLst/>
            <a:gdLst/>
            <a:ahLst/>
            <a:cxnLst/>
            <a:rect l="l" t="t" r="r" b="b"/>
            <a:pathLst>
              <a:path h="1577339">
                <a:moveTo>
                  <a:pt x="0" y="0"/>
                </a:moveTo>
                <a:lnTo>
                  <a:pt x="0" y="1577340"/>
                </a:lnTo>
              </a:path>
            </a:pathLst>
          </a:custGeom>
          <a:ln w="83819">
            <a:solidFill>
              <a:srgbClr val="001F5F"/>
            </a:solidFill>
          </a:ln>
        </p:spPr>
        <p:txBody>
          <a:bodyPr wrap="square" lIns="0" tIns="0" rIns="0" bIns="0" rtlCol="0"/>
          <a:lstStyle/>
          <a:p>
            <a:endParaRPr sz="1800"/>
          </a:p>
        </p:txBody>
      </p:sp>
      <p:sp>
        <p:nvSpPr>
          <p:cNvPr id="108" name="object 108"/>
          <p:cNvSpPr/>
          <p:nvPr/>
        </p:nvSpPr>
        <p:spPr>
          <a:xfrm>
            <a:off x="4658867" y="3794759"/>
            <a:ext cx="0" cy="1183005"/>
          </a:xfrm>
          <a:custGeom>
            <a:avLst/>
            <a:gdLst/>
            <a:ahLst/>
            <a:cxnLst/>
            <a:rect l="l" t="t" r="r" b="b"/>
            <a:pathLst>
              <a:path h="1577339">
                <a:moveTo>
                  <a:pt x="0" y="0"/>
                </a:moveTo>
                <a:lnTo>
                  <a:pt x="0" y="1577340"/>
                </a:lnTo>
              </a:path>
            </a:pathLst>
          </a:custGeom>
          <a:ln w="85344">
            <a:solidFill>
              <a:srgbClr val="001F5F"/>
            </a:solidFill>
          </a:ln>
        </p:spPr>
        <p:txBody>
          <a:bodyPr wrap="square" lIns="0" tIns="0" rIns="0" bIns="0" rtlCol="0"/>
          <a:lstStyle/>
          <a:p>
            <a:endParaRPr sz="1800"/>
          </a:p>
        </p:txBody>
      </p:sp>
      <p:sp>
        <p:nvSpPr>
          <p:cNvPr id="109" name="object 109"/>
          <p:cNvSpPr/>
          <p:nvPr/>
        </p:nvSpPr>
        <p:spPr>
          <a:xfrm>
            <a:off x="5022342" y="3909059"/>
            <a:ext cx="0" cy="1068705"/>
          </a:xfrm>
          <a:custGeom>
            <a:avLst/>
            <a:gdLst/>
            <a:ahLst/>
            <a:cxnLst/>
            <a:rect l="l" t="t" r="r" b="b"/>
            <a:pathLst>
              <a:path h="1424939">
                <a:moveTo>
                  <a:pt x="0" y="0"/>
                </a:moveTo>
                <a:lnTo>
                  <a:pt x="0" y="1424940"/>
                </a:lnTo>
              </a:path>
            </a:pathLst>
          </a:custGeom>
          <a:ln w="85344">
            <a:solidFill>
              <a:srgbClr val="001F5F"/>
            </a:solidFill>
          </a:ln>
        </p:spPr>
        <p:txBody>
          <a:bodyPr wrap="square" lIns="0" tIns="0" rIns="0" bIns="0" rtlCol="0"/>
          <a:lstStyle/>
          <a:p>
            <a:endParaRPr sz="1800"/>
          </a:p>
        </p:txBody>
      </p:sp>
      <p:sp>
        <p:nvSpPr>
          <p:cNvPr id="110" name="object 110"/>
          <p:cNvSpPr/>
          <p:nvPr/>
        </p:nvSpPr>
        <p:spPr>
          <a:xfrm>
            <a:off x="5385816" y="3947922"/>
            <a:ext cx="0" cy="1030129"/>
          </a:xfrm>
          <a:custGeom>
            <a:avLst/>
            <a:gdLst/>
            <a:ahLst/>
            <a:cxnLst/>
            <a:rect l="l" t="t" r="r" b="b"/>
            <a:pathLst>
              <a:path h="1373504">
                <a:moveTo>
                  <a:pt x="0" y="0"/>
                </a:moveTo>
                <a:lnTo>
                  <a:pt x="0" y="1373123"/>
                </a:lnTo>
              </a:path>
            </a:pathLst>
          </a:custGeom>
          <a:ln w="85343">
            <a:solidFill>
              <a:srgbClr val="001F5F"/>
            </a:solidFill>
          </a:ln>
        </p:spPr>
        <p:txBody>
          <a:bodyPr wrap="square" lIns="0" tIns="0" rIns="0" bIns="0" rtlCol="0"/>
          <a:lstStyle/>
          <a:p>
            <a:endParaRPr sz="1800"/>
          </a:p>
        </p:txBody>
      </p:sp>
      <p:sp>
        <p:nvSpPr>
          <p:cNvPr id="111" name="object 111"/>
          <p:cNvSpPr/>
          <p:nvPr/>
        </p:nvSpPr>
        <p:spPr>
          <a:xfrm>
            <a:off x="5749861" y="4023359"/>
            <a:ext cx="0" cy="954405"/>
          </a:xfrm>
          <a:custGeom>
            <a:avLst/>
            <a:gdLst/>
            <a:ahLst/>
            <a:cxnLst/>
            <a:rect l="l" t="t" r="r" b="b"/>
            <a:pathLst>
              <a:path h="1272539">
                <a:moveTo>
                  <a:pt x="0" y="0"/>
                </a:moveTo>
                <a:lnTo>
                  <a:pt x="0" y="1272540"/>
                </a:lnTo>
              </a:path>
            </a:pathLst>
          </a:custGeom>
          <a:ln w="83820">
            <a:solidFill>
              <a:srgbClr val="001F5F"/>
            </a:solidFill>
          </a:ln>
        </p:spPr>
        <p:txBody>
          <a:bodyPr wrap="square" lIns="0" tIns="0" rIns="0" bIns="0" rtlCol="0"/>
          <a:lstStyle/>
          <a:p>
            <a:endParaRPr sz="1800"/>
          </a:p>
        </p:txBody>
      </p:sp>
      <p:sp>
        <p:nvSpPr>
          <p:cNvPr id="112" name="object 112"/>
          <p:cNvSpPr/>
          <p:nvPr/>
        </p:nvSpPr>
        <p:spPr>
          <a:xfrm>
            <a:off x="6113336" y="4176522"/>
            <a:ext cx="0" cy="801529"/>
          </a:xfrm>
          <a:custGeom>
            <a:avLst/>
            <a:gdLst/>
            <a:ahLst/>
            <a:cxnLst/>
            <a:rect l="l" t="t" r="r" b="b"/>
            <a:pathLst>
              <a:path h="1068704">
                <a:moveTo>
                  <a:pt x="0" y="0"/>
                </a:moveTo>
                <a:lnTo>
                  <a:pt x="0" y="1068323"/>
                </a:lnTo>
              </a:path>
            </a:pathLst>
          </a:custGeom>
          <a:ln w="83820">
            <a:solidFill>
              <a:srgbClr val="001F5F"/>
            </a:solidFill>
          </a:ln>
        </p:spPr>
        <p:txBody>
          <a:bodyPr wrap="square" lIns="0" tIns="0" rIns="0" bIns="0" rtlCol="0"/>
          <a:lstStyle/>
          <a:p>
            <a:endParaRPr sz="1800"/>
          </a:p>
        </p:txBody>
      </p:sp>
      <p:sp>
        <p:nvSpPr>
          <p:cNvPr id="113" name="object 113"/>
          <p:cNvSpPr/>
          <p:nvPr/>
        </p:nvSpPr>
        <p:spPr>
          <a:xfrm>
            <a:off x="6476809" y="4442841"/>
            <a:ext cx="0" cy="535305"/>
          </a:xfrm>
          <a:custGeom>
            <a:avLst/>
            <a:gdLst/>
            <a:ahLst/>
            <a:cxnLst/>
            <a:rect l="l" t="t" r="r" b="b"/>
            <a:pathLst>
              <a:path h="713739">
                <a:moveTo>
                  <a:pt x="0" y="0"/>
                </a:moveTo>
                <a:lnTo>
                  <a:pt x="0" y="713232"/>
                </a:lnTo>
              </a:path>
            </a:pathLst>
          </a:custGeom>
          <a:ln w="83820">
            <a:solidFill>
              <a:srgbClr val="001F5F"/>
            </a:solidFill>
          </a:ln>
        </p:spPr>
        <p:txBody>
          <a:bodyPr wrap="square" lIns="0" tIns="0" rIns="0" bIns="0" rtlCol="0"/>
          <a:lstStyle/>
          <a:p>
            <a:endParaRPr sz="1800"/>
          </a:p>
        </p:txBody>
      </p:sp>
      <p:sp>
        <p:nvSpPr>
          <p:cNvPr id="114" name="object 114"/>
          <p:cNvSpPr/>
          <p:nvPr/>
        </p:nvSpPr>
        <p:spPr>
          <a:xfrm>
            <a:off x="6840855" y="4481702"/>
            <a:ext cx="0" cy="496253"/>
          </a:xfrm>
          <a:custGeom>
            <a:avLst/>
            <a:gdLst/>
            <a:ahLst/>
            <a:cxnLst/>
            <a:rect l="l" t="t" r="r" b="b"/>
            <a:pathLst>
              <a:path h="661670">
                <a:moveTo>
                  <a:pt x="0" y="0"/>
                </a:moveTo>
                <a:lnTo>
                  <a:pt x="0" y="661416"/>
                </a:lnTo>
              </a:path>
            </a:pathLst>
          </a:custGeom>
          <a:ln w="85343">
            <a:solidFill>
              <a:srgbClr val="001F5F"/>
            </a:solidFill>
          </a:ln>
        </p:spPr>
        <p:txBody>
          <a:bodyPr wrap="square" lIns="0" tIns="0" rIns="0" bIns="0" rtlCol="0"/>
          <a:lstStyle/>
          <a:p>
            <a:endParaRPr sz="1800"/>
          </a:p>
        </p:txBody>
      </p:sp>
      <p:sp>
        <p:nvSpPr>
          <p:cNvPr id="115" name="object 115"/>
          <p:cNvSpPr/>
          <p:nvPr/>
        </p:nvSpPr>
        <p:spPr>
          <a:xfrm>
            <a:off x="1823084" y="4623434"/>
            <a:ext cx="0" cy="354330"/>
          </a:xfrm>
          <a:custGeom>
            <a:avLst/>
            <a:gdLst/>
            <a:ahLst/>
            <a:cxnLst/>
            <a:rect l="l" t="t" r="r" b="b"/>
            <a:pathLst>
              <a:path h="472439">
                <a:moveTo>
                  <a:pt x="0" y="0"/>
                </a:moveTo>
                <a:lnTo>
                  <a:pt x="0" y="472440"/>
                </a:lnTo>
              </a:path>
            </a:pathLst>
          </a:custGeom>
          <a:ln w="82295">
            <a:solidFill>
              <a:srgbClr val="C00000"/>
            </a:solidFill>
          </a:ln>
        </p:spPr>
        <p:txBody>
          <a:bodyPr wrap="square" lIns="0" tIns="0" rIns="0" bIns="0" rtlCol="0"/>
          <a:lstStyle/>
          <a:p>
            <a:endParaRPr sz="1800"/>
          </a:p>
        </p:txBody>
      </p:sp>
      <p:sp>
        <p:nvSpPr>
          <p:cNvPr id="116" name="object 116"/>
          <p:cNvSpPr/>
          <p:nvPr/>
        </p:nvSpPr>
        <p:spPr>
          <a:xfrm>
            <a:off x="2186558" y="4415409"/>
            <a:ext cx="0" cy="562451"/>
          </a:xfrm>
          <a:custGeom>
            <a:avLst/>
            <a:gdLst/>
            <a:ahLst/>
            <a:cxnLst/>
            <a:rect l="l" t="t" r="r" b="b"/>
            <a:pathLst>
              <a:path h="749935">
                <a:moveTo>
                  <a:pt x="0" y="0"/>
                </a:moveTo>
                <a:lnTo>
                  <a:pt x="0" y="749807"/>
                </a:lnTo>
              </a:path>
            </a:pathLst>
          </a:custGeom>
          <a:ln w="82296">
            <a:solidFill>
              <a:srgbClr val="C00000"/>
            </a:solidFill>
          </a:ln>
        </p:spPr>
        <p:txBody>
          <a:bodyPr wrap="square" lIns="0" tIns="0" rIns="0" bIns="0" rtlCol="0"/>
          <a:lstStyle/>
          <a:p>
            <a:endParaRPr sz="1800"/>
          </a:p>
        </p:txBody>
      </p:sp>
      <p:sp>
        <p:nvSpPr>
          <p:cNvPr id="117" name="object 117"/>
          <p:cNvSpPr/>
          <p:nvPr/>
        </p:nvSpPr>
        <p:spPr>
          <a:xfrm>
            <a:off x="2550033" y="4037075"/>
            <a:ext cx="0" cy="941070"/>
          </a:xfrm>
          <a:custGeom>
            <a:avLst/>
            <a:gdLst/>
            <a:ahLst/>
            <a:cxnLst/>
            <a:rect l="l" t="t" r="r" b="b"/>
            <a:pathLst>
              <a:path h="1254760">
                <a:moveTo>
                  <a:pt x="0" y="0"/>
                </a:moveTo>
                <a:lnTo>
                  <a:pt x="0" y="1254251"/>
                </a:lnTo>
              </a:path>
            </a:pathLst>
          </a:custGeom>
          <a:ln w="82295">
            <a:solidFill>
              <a:srgbClr val="C00000"/>
            </a:solidFill>
          </a:ln>
        </p:spPr>
        <p:txBody>
          <a:bodyPr wrap="square" lIns="0" tIns="0" rIns="0" bIns="0" rtlCol="0"/>
          <a:lstStyle/>
          <a:p>
            <a:endParaRPr sz="1800"/>
          </a:p>
        </p:txBody>
      </p:sp>
      <p:sp>
        <p:nvSpPr>
          <p:cNvPr id="118" name="object 118"/>
          <p:cNvSpPr/>
          <p:nvPr/>
        </p:nvSpPr>
        <p:spPr>
          <a:xfrm>
            <a:off x="2913507" y="4488560"/>
            <a:ext cx="0" cy="489585"/>
          </a:xfrm>
          <a:custGeom>
            <a:avLst/>
            <a:gdLst/>
            <a:ahLst/>
            <a:cxnLst/>
            <a:rect l="l" t="t" r="r" b="b"/>
            <a:pathLst>
              <a:path h="652779">
                <a:moveTo>
                  <a:pt x="0" y="0"/>
                </a:moveTo>
                <a:lnTo>
                  <a:pt x="0" y="652271"/>
                </a:lnTo>
              </a:path>
            </a:pathLst>
          </a:custGeom>
          <a:ln w="82296">
            <a:solidFill>
              <a:srgbClr val="C00000"/>
            </a:solidFill>
          </a:ln>
        </p:spPr>
        <p:txBody>
          <a:bodyPr wrap="square" lIns="0" tIns="0" rIns="0" bIns="0" rtlCol="0"/>
          <a:lstStyle/>
          <a:p>
            <a:endParaRPr sz="1800"/>
          </a:p>
        </p:txBody>
      </p:sp>
      <p:sp>
        <p:nvSpPr>
          <p:cNvPr id="119" name="object 119"/>
          <p:cNvSpPr/>
          <p:nvPr/>
        </p:nvSpPr>
        <p:spPr>
          <a:xfrm>
            <a:off x="3276981" y="4342257"/>
            <a:ext cx="0" cy="635794"/>
          </a:xfrm>
          <a:custGeom>
            <a:avLst/>
            <a:gdLst/>
            <a:ahLst/>
            <a:cxnLst/>
            <a:rect l="l" t="t" r="r" b="b"/>
            <a:pathLst>
              <a:path h="847725">
                <a:moveTo>
                  <a:pt x="0" y="0"/>
                </a:moveTo>
                <a:lnTo>
                  <a:pt x="0" y="847344"/>
                </a:lnTo>
              </a:path>
            </a:pathLst>
          </a:custGeom>
          <a:ln w="82295">
            <a:solidFill>
              <a:srgbClr val="C00000"/>
            </a:solidFill>
          </a:ln>
        </p:spPr>
        <p:txBody>
          <a:bodyPr wrap="square" lIns="0" tIns="0" rIns="0" bIns="0" rtlCol="0"/>
          <a:lstStyle/>
          <a:p>
            <a:endParaRPr sz="1800"/>
          </a:p>
        </p:txBody>
      </p:sp>
      <p:sp>
        <p:nvSpPr>
          <p:cNvPr id="120" name="object 120"/>
          <p:cNvSpPr/>
          <p:nvPr/>
        </p:nvSpPr>
        <p:spPr>
          <a:xfrm>
            <a:off x="3641598" y="3549015"/>
            <a:ext cx="0" cy="1428750"/>
          </a:xfrm>
          <a:custGeom>
            <a:avLst/>
            <a:gdLst/>
            <a:ahLst/>
            <a:cxnLst/>
            <a:rect l="l" t="t" r="r" b="b"/>
            <a:pathLst>
              <a:path h="1905000">
                <a:moveTo>
                  <a:pt x="0" y="0"/>
                </a:moveTo>
                <a:lnTo>
                  <a:pt x="0" y="1904999"/>
                </a:lnTo>
              </a:path>
            </a:pathLst>
          </a:custGeom>
          <a:ln w="82296">
            <a:solidFill>
              <a:srgbClr val="C00000"/>
            </a:solidFill>
          </a:ln>
        </p:spPr>
        <p:txBody>
          <a:bodyPr wrap="square" lIns="0" tIns="0" rIns="0" bIns="0" rtlCol="0"/>
          <a:lstStyle/>
          <a:p>
            <a:endParaRPr sz="1800"/>
          </a:p>
        </p:txBody>
      </p:sp>
      <p:sp>
        <p:nvSpPr>
          <p:cNvPr id="121" name="object 121"/>
          <p:cNvSpPr/>
          <p:nvPr/>
        </p:nvSpPr>
        <p:spPr>
          <a:xfrm>
            <a:off x="4005072" y="4147947"/>
            <a:ext cx="0" cy="830104"/>
          </a:xfrm>
          <a:custGeom>
            <a:avLst/>
            <a:gdLst/>
            <a:ahLst/>
            <a:cxnLst/>
            <a:rect l="l" t="t" r="r" b="b"/>
            <a:pathLst>
              <a:path h="1106804">
                <a:moveTo>
                  <a:pt x="0" y="0"/>
                </a:moveTo>
                <a:lnTo>
                  <a:pt x="0" y="1106423"/>
                </a:lnTo>
              </a:path>
            </a:pathLst>
          </a:custGeom>
          <a:ln w="82296">
            <a:solidFill>
              <a:srgbClr val="C00000"/>
            </a:solidFill>
          </a:ln>
        </p:spPr>
        <p:txBody>
          <a:bodyPr wrap="square" lIns="0" tIns="0" rIns="0" bIns="0" rtlCol="0"/>
          <a:lstStyle/>
          <a:p>
            <a:endParaRPr sz="1800"/>
          </a:p>
        </p:txBody>
      </p:sp>
      <p:sp>
        <p:nvSpPr>
          <p:cNvPr id="122" name="object 122"/>
          <p:cNvSpPr/>
          <p:nvPr/>
        </p:nvSpPr>
        <p:spPr>
          <a:xfrm>
            <a:off x="4368546" y="3525012"/>
            <a:ext cx="0" cy="1453039"/>
          </a:xfrm>
          <a:custGeom>
            <a:avLst/>
            <a:gdLst/>
            <a:ahLst/>
            <a:cxnLst/>
            <a:rect l="l" t="t" r="r" b="b"/>
            <a:pathLst>
              <a:path h="1937385">
                <a:moveTo>
                  <a:pt x="0" y="0"/>
                </a:moveTo>
                <a:lnTo>
                  <a:pt x="0" y="1937004"/>
                </a:lnTo>
              </a:path>
            </a:pathLst>
          </a:custGeom>
          <a:ln w="82296">
            <a:solidFill>
              <a:srgbClr val="C00000"/>
            </a:solidFill>
          </a:ln>
        </p:spPr>
        <p:txBody>
          <a:bodyPr wrap="square" lIns="0" tIns="0" rIns="0" bIns="0" rtlCol="0"/>
          <a:lstStyle/>
          <a:p>
            <a:endParaRPr sz="1800"/>
          </a:p>
        </p:txBody>
      </p:sp>
      <p:sp>
        <p:nvSpPr>
          <p:cNvPr id="123" name="object 123"/>
          <p:cNvSpPr/>
          <p:nvPr/>
        </p:nvSpPr>
        <p:spPr>
          <a:xfrm>
            <a:off x="4732019" y="3806190"/>
            <a:ext cx="0" cy="1171575"/>
          </a:xfrm>
          <a:custGeom>
            <a:avLst/>
            <a:gdLst/>
            <a:ahLst/>
            <a:cxnLst/>
            <a:rect l="l" t="t" r="r" b="b"/>
            <a:pathLst>
              <a:path h="1562100">
                <a:moveTo>
                  <a:pt x="0" y="0"/>
                </a:moveTo>
                <a:lnTo>
                  <a:pt x="0" y="1562099"/>
                </a:lnTo>
              </a:path>
            </a:pathLst>
          </a:custGeom>
          <a:ln w="82296">
            <a:solidFill>
              <a:srgbClr val="C00000"/>
            </a:solidFill>
          </a:ln>
        </p:spPr>
        <p:txBody>
          <a:bodyPr wrap="square" lIns="0" tIns="0" rIns="0" bIns="0" rtlCol="0"/>
          <a:lstStyle/>
          <a:p>
            <a:endParaRPr sz="1800"/>
          </a:p>
        </p:txBody>
      </p:sp>
      <p:sp>
        <p:nvSpPr>
          <p:cNvPr id="124" name="object 124"/>
          <p:cNvSpPr/>
          <p:nvPr/>
        </p:nvSpPr>
        <p:spPr>
          <a:xfrm>
            <a:off x="5095494" y="3501009"/>
            <a:ext cx="0" cy="1476851"/>
          </a:xfrm>
          <a:custGeom>
            <a:avLst/>
            <a:gdLst/>
            <a:ahLst/>
            <a:cxnLst/>
            <a:rect l="l" t="t" r="r" b="b"/>
            <a:pathLst>
              <a:path h="1969135">
                <a:moveTo>
                  <a:pt x="0" y="0"/>
                </a:moveTo>
                <a:lnTo>
                  <a:pt x="0" y="1969008"/>
                </a:lnTo>
              </a:path>
            </a:pathLst>
          </a:custGeom>
          <a:ln w="82296">
            <a:solidFill>
              <a:srgbClr val="C00000"/>
            </a:solidFill>
          </a:ln>
        </p:spPr>
        <p:txBody>
          <a:bodyPr wrap="square" lIns="0" tIns="0" rIns="0" bIns="0" rtlCol="0"/>
          <a:lstStyle/>
          <a:p>
            <a:endParaRPr sz="1800"/>
          </a:p>
        </p:txBody>
      </p:sp>
      <p:sp>
        <p:nvSpPr>
          <p:cNvPr id="125" name="object 125"/>
          <p:cNvSpPr/>
          <p:nvPr/>
        </p:nvSpPr>
        <p:spPr>
          <a:xfrm>
            <a:off x="5458967" y="2342007"/>
            <a:ext cx="0" cy="2636044"/>
          </a:xfrm>
          <a:custGeom>
            <a:avLst/>
            <a:gdLst/>
            <a:ahLst/>
            <a:cxnLst/>
            <a:rect l="l" t="t" r="r" b="b"/>
            <a:pathLst>
              <a:path h="3514725">
                <a:moveTo>
                  <a:pt x="0" y="0"/>
                </a:moveTo>
                <a:lnTo>
                  <a:pt x="0" y="3514344"/>
                </a:lnTo>
              </a:path>
            </a:pathLst>
          </a:custGeom>
          <a:ln w="82296">
            <a:solidFill>
              <a:srgbClr val="C00000"/>
            </a:solidFill>
          </a:ln>
        </p:spPr>
        <p:txBody>
          <a:bodyPr wrap="square" lIns="0" tIns="0" rIns="0" bIns="0" rtlCol="0"/>
          <a:lstStyle/>
          <a:p>
            <a:endParaRPr sz="1800"/>
          </a:p>
        </p:txBody>
      </p:sp>
      <p:sp>
        <p:nvSpPr>
          <p:cNvPr id="126" name="object 126"/>
          <p:cNvSpPr/>
          <p:nvPr/>
        </p:nvSpPr>
        <p:spPr>
          <a:xfrm>
            <a:off x="5823585" y="2316862"/>
            <a:ext cx="0" cy="2661284"/>
          </a:xfrm>
          <a:custGeom>
            <a:avLst/>
            <a:gdLst/>
            <a:ahLst/>
            <a:cxnLst/>
            <a:rect l="l" t="t" r="r" b="b"/>
            <a:pathLst>
              <a:path h="3548379">
                <a:moveTo>
                  <a:pt x="0" y="0"/>
                </a:moveTo>
                <a:lnTo>
                  <a:pt x="0" y="3547872"/>
                </a:lnTo>
              </a:path>
            </a:pathLst>
          </a:custGeom>
          <a:ln w="82296">
            <a:solidFill>
              <a:srgbClr val="C00000"/>
            </a:solidFill>
          </a:ln>
        </p:spPr>
        <p:txBody>
          <a:bodyPr wrap="square" lIns="0" tIns="0" rIns="0" bIns="0" rtlCol="0"/>
          <a:lstStyle/>
          <a:p>
            <a:endParaRPr sz="1800"/>
          </a:p>
        </p:txBody>
      </p:sp>
      <p:sp>
        <p:nvSpPr>
          <p:cNvPr id="127" name="object 127"/>
          <p:cNvSpPr/>
          <p:nvPr/>
        </p:nvSpPr>
        <p:spPr>
          <a:xfrm>
            <a:off x="6187058" y="4074794"/>
            <a:ext cx="0" cy="902970"/>
          </a:xfrm>
          <a:custGeom>
            <a:avLst/>
            <a:gdLst/>
            <a:ahLst/>
            <a:cxnLst/>
            <a:rect l="l" t="t" r="r" b="b"/>
            <a:pathLst>
              <a:path h="1203960">
                <a:moveTo>
                  <a:pt x="0" y="0"/>
                </a:moveTo>
                <a:lnTo>
                  <a:pt x="0" y="1203959"/>
                </a:lnTo>
              </a:path>
            </a:pathLst>
          </a:custGeom>
          <a:ln w="82295">
            <a:solidFill>
              <a:srgbClr val="C00000"/>
            </a:solidFill>
          </a:ln>
        </p:spPr>
        <p:txBody>
          <a:bodyPr wrap="square" lIns="0" tIns="0" rIns="0" bIns="0" rtlCol="0"/>
          <a:lstStyle/>
          <a:p>
            <a:endParaRPr sz="1800"/>
          </a:p>
        </p:txBody>
      </p:sp>
      <p:sp>
        <p:nvSpPr>
          <p:cNvPr id="128" name="object 128"/>
          <p:cNvSpPr/>
          <p:nvPr/>
        </p:nvSpPr>
        <p:spPr>
          <a:xfrm>
            <a:off x="6550532" y="3757042"/>
            <a:ext cx="0" cy="1221104"/>
          </a:xfrm>
          <a:custGeom>
            <a:avLst/>
            <a:gdLst/>
            <a:ahLst/>
            <a:cxnLst/>
            <a:rect l="l" t="t" r="r" b="b"/>
            <a:pathLst>
              <a:path h="1628139">
                <a:moveTo>
                  <a:pt x="0" y="0"/>
                </a:moveTo>
                <a:lnTo>
                  <a:pt x="0" y="1627632"/>
                </a:lnTo>
              </a:path>
            </a:pathLst>
          </a:custGeom>
          <a:ln w="82296">
            <a:solidFill>
              <a:srgbClr val="C00000"/>
            </a:solidFill>
          </a:ln>
        </p:spPr>
        <p:txBody>
          <a:bodyPr wrap="square" lIns="0" tIns="0" rIns="0" bIns="0" rtlCol="0"/>
          <a:lstStyle/>
          <a:p>
            <a:endParaRPr sz="1800"/>
          </a:p>
        </p:txBody>
      </p:sp>
      <p:sp>
        <p:nvSpPr>
          <p:cNvPr id="129" name="object 129"/>
          <p:cNvSpPr/>
          <p:nvPr/>
        </p:nvSpPr>
        <p:spPr>
          <a:xfrm>
            <a:off x="6914007" y="3671317"/>
            <a:ext cx="0" cy="1306829"/>
          </a:xfrm>
          <a:custGeom>
            <a:avLst/>
            <a:gdLst/>
            <a:ahLst/>
            <a:cxnLst/>
            <a:rect l="l" t="t" r="r" b="b"/>
            <a:pathLst>
              <a:path h="1742439">
                <a:moveTo>
                  <a:pt x="0" y="0"/>
                </a:moveTo>
                <a:lnTo>
                  <a:pt x="0" y="1741932"/>
                </a:lnTo>
              </a:path>
            </a:pathLst>
          </a:custGeom>
          <a:ln w="82296">
            <a:solidFill>
              <a:srgbClr val="C00000"/>
            </a:solidFill>
          </a:ln>
        </p:spPr>
        <p:txBody>
          <a:bodyPr wrap="square" lIns="0" tIns="0" rIns="0" bIns="0" rtlCol="0"/>
          <a:lstStyle/>
          <a:p>
            <a:endParaRPr sz="1800"/>
          </a:p>
        </p:txBody>
      </p:sp>
      <p:sp>
        <p:nvSpPr>
          <p:cNvPr id="130" name="object 130"/>
          <p:cNvSpPr/>
          <p:nvPr/>
        </p:nvSpPr>
        <p:spPr>
          <a:xfrm>
            <a:off x="7095744" y="1927097"/>
            <a:ext cx="0" cy="3050858"/>
          </a:xfrm>
          <a:custGeom>
            <a:avLst/>
            <a:gdLst/>
            <a:ahLst/>
            <a:cxnLst/>
            <a:rect l="l" t="t" r="r" b="b"/>
            <a:pathLst>
              <a:path h="4067810">
                <a:moveTo>
                  <a:pt x="0" y="4067555"/>
                </a:moveTo>
                <a:lnTo>
                  <a:pt x="0" y="0"/>
                </a:lnTo>
              </a:path>
            </a:pathLst>
          </a:custGeom>
          <a:ln w="6096">
            <a:solidFill>
              <a:srgbClr val="888888"/>
            </a:solidFill>
          </a:ln>
        </p:spPr>
        <p:txBody>
          <a:bodyPr wrap="square" lIns="0" tIns="0" rIns="0" bIns="0" rtlCol="0"/>
          <a:lstStyle/>
          <a:p>
            <a:endParaRPr sz="1800"/>
          </a:p>
        </p:txBody>
      </p:sp>
      <p:sp>
        <p:nvSpPr>
          <p:cNvPr id="131" name="object 131"/>
          <p:cNvSpPr/>
          <p:nvPr/>
        </p:nvSpPr>
        <p:spPr>
          <a:xfrm>
            <a:off x="7095745" y="4977765"/>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2" name="object 132"/>
          <p:cNvSpPr/>
          <p:nvPr/>
        </p:nvSpPr>
        <p:spPr>
          <a:xfrm>
            <a:off x="7095745" y="4367402"/>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3" name="object 133"/>
          <p:cNvSpPr/>
          <p:nvPr/>
        </p:nvSpPr>
        <p:spPr>
          <a:xfrm>
            <a:off x="7095745" y="3757041"/>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4" name="object 134"/>
          <p:cNvSpPr/>
          <p:nvPr/>
        </p:nvSpPr>
        <p:spPr>
          <a:xfrm>
            <a:off x="7095745" y="3146679"/>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5" name="object 135"/>
          <p:cNvSpPr/>
          <p:nvPr/>
        </p:nvSpPr>
        <p:spPr>
          <a:xfrm>
            <a:off x="7095745" y="2536316"/>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6" name="object 136"/>
          <p:cNvSpPr/>
          <p:nvPr/>
        </p:nvSpPr>
        <p:spPr>
          <a:xfrm>
            <a:off x="7095745" y="1927097"/>
            <a:ext cx="30956" cy="0"/>
          </a:xfrm>
          <a:custGeom>
            <a:avLst/>
            <a:gdLst/>
            <a:ahLst/>
            <a:cxnLst/>
            <a:rect l="l" t="t" r="r" b="b"/>
            <a:pathLst>
              <a:path w="41275">
                <a:moveTo>
                  <a:pt x="0" y="0"/>
                </a:moveTo>
                <a:lnTo>
                  <a:pt x="41148" y="0"/>
                </a:lnTo>
              </a:path>
            </a:pathLst>
          </a:custGeom>
          <a:ln w="6096">
            <a:solidFill>
              <a:srgbClr val="888888"/>
            </a:solidFill>
          </a:ln>
        </p:spPr>
        <p:txBody>
          <a:bodyPr wrap="square" lIns="0" tIns="0" rIns="0" bIns="0" rtlCol="0"/>
          <a:lstStyle/>
          <a:p>
            <a:endParaRPr sz="1800"/>
          </a:p>
        </p:txBody>
      </p:sp>
      <p:sp>
        <p:nvSpPr>
          <p:cNvPr id="137" name="object 137"/>
          <p:cNvSpPr/>
          <p:nvPr/>
        </p:nvSpPr>
        <p:spPr>
          <a:xfrm>
            <a:off x="1641348" y="1927097"/>
            <a:ext cx="0" cy="3050858"/>
          </a:xfrm>
          <a:custGeom>
            <a:avLst/>
            <a:gdLst/>
            <a:ahLst/>
            <a:cxnLst/>
            <a:rect l="l" t="t" r="r" b="b"/>
            <a:pathLst>
              <a:path h="4067810">
                <a:moveTo>
                  <a:pt x="0" y="4067555"/>
                </a:moveTo>
                <a:lnTo>
                  <a:pt x="0" y="0"/>
                </a:lnTo>
              </a:path>
            </a:pathLst>
          </a:custGeom>
          <a:ln w="6096">
            <a:solidFill>
              <a:srgbClr val="888888"/>
            </a:solidFill>
          </a:ln>
        </p:spPr>
        <p:txBody>
          <a:bodyPr wrap="square" lIns="0" tIns="0" rIns="0" bIns="0" rtlCol="0"/>
          <a:lstStyle/>
          <a:p>
            <a:endParaRPr sz="1800"/>
          </a:p>
        </p:txBody>
      </p:sp>
      <p:sp>
        <p:nvSpPr>
          <p:cNvPr id="138" name="object 138"/>
          <p:cNvSpPr/>
          <p:nvPr/>
        </p:nvSpPr>
        <p:spPr>
          <a:xfrm>
            <a:off x="1610488" y="4977765"/>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39" name="object 139"/>
          <p:cNvSpPr/>
          <p:nvPr/>
        </p:nvSpPr>
        <p:spPr>
          <a:xfrm>
            <a:off x="1610488" y="4596002"/>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0" name="object 140"/>
          <p:cNvSpPr/>
          <p:nvPr/>
        </p:nvSpPr>
        <p:spPr>
          <a:xfrm>
            <a:off x="1610488" y="4214241"/>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1" name="object 141"/>
          <p:cNvSpPr/>
          <p:nvPr/>
        </p:nvSpPr>
        <p:spPr>
          <a:xfrm>
            <a:off x="1610488" y="3833622"/>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2" name="object 142"/>
          <p:cNvSpPr/>
          <p:nvPr/>
        </p:nvSpPr>
        <p:spPr>
          <a:xfrm>
            <a:off x="1610488" y="3451859"/>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3" name="object 143"/>
          <p:cNvSpPr/>
          <p:nvPr/>
        </p:nvSpPr>
        <p:spPr>
          <a:xfrm>
            <a:off x="1610488" y="3070098"/>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4" name="object 144"/>
          <p:cNvSpPr/>
          <p:nvPr/>
        </p:nvSpPr>
        <p:spPr>
          <a:xfrm>
            <a:off x="1610488" y="2689479"/>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5" name="object 145"/>
          <p:cNvSpPr/>
          <p:nvPr/>
        </p:nvSpPr>
        <p:spPr>
          <a:xfrm>
            <a:off x="1610488" y="2307716"/>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6" name="object 146"/>
          <p:cNvSpPr/>
          <p:nvPr/>
        </p:nvSpPr>
        <p:spPr>
          <a:xfrm>
            <a:off x="1610488" y="1927097"/>
            <a:ext cx="30956" cy="0"/>
          </a:xfrm>
          <a:custGeom>
            <a:avLst/>
            <a:gdLst/>
            <a:ahLst/>
            <a:cxnLst/>
            <a:rect l="l" t="t" r="r" b="b"/>
            <a:pathLst>
              <a:path w="41275">
                <a:moveTo>
                  <a:pt x="0" y="0"/>
                </a:moveTo>
                <a:lnTo>
                  <a:pt x="41147" y="0"/>
                </a:lnTo>
              </a:path>
            </a:pathLst>
          </a:custGeom>
          <a:ln w="6096">
            <a:solidFill>
              <a:srgbClr val="888888"/>
            </a:solidFill>
          </a:ln>
        </p:spPr>
        <p:txBody>
          <a:bodyPr wrap="square" lIns="0" tIns="0" rIns="0" bIns="0" rtlCol="0"/>
          <a:lstStyle/>
          <a:p>
            <a:endParaRPr sz="1800"/>
          </a:p>
        </p:txBody>
      </p:sp>
      <p:sp>
        <p:nvSpPr>
          <p:cNvPr id="147" name="object 147"/>
          <p:cNvSpPr/>
          <p:nvPr/>
        </p:nvSpPr>
        <p:spPr>
          <a:xfrm>
            <a:off x="1641349" y="4977765"/>
            <a:ext cx="5454491" cy="0"/>
          </a:xfrm>
          <a:custGeom>
            <a:avLst/>
            <a:gdLst/>
            <a:ahLst/>
            <a:cxnLst/>
            <a:rect l="l" t="t" r="r" b="b"/>
            <a:pathLst>
              <a:path w="7272655">
                <a:moveTo>
                  <a:pt x="0" y="0"/>
                </a:moveTo>
                <a:lnTo>
                  <a:pt x="7272528" y="0"/>
                </a:lnTo>
              </a:path>
            </a:pathLst>
          </a:custGeom>
          <a:ln w="6096">
            <a:solidFill>
              <a:srgbClr val="888888"/>
            </a:solidFill>
          </a:ln>
        </p:spPr>
        <p:txBody>
          <a:bodyPr wrap="square" lIns="0" tIns="0" rIns="0" bIns="0" rtlCol="0"/>
          <a:lstStyle/>
          <a:p>
            <a:endParaRPr sz="1800"/>
          </a:p>
        </p:txBody>
      </p:sp>
      <p:sp>
        <p:nvSpPr>
          <p:cNvPr id="148" name="object 148"/>
          <p:cNvSpPr/>
          <p:nvPr/>
        </p:nvSpPr>
        <p:spPr>
          <a:xfrm>
            <a:off x="1641348"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49" name="object 149"/>
          <p:cNvSpPr/>
          <p:nvPr/>
        </p:nvSpPr>
        <p:spPr>
          <a:xfrm>
            <a:off x="2004821"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0" name="object 150"/>
          <p:cNvSpPr/>
          <p:nvPr/>
        </p:nvSpPr>
        <p:spPr>
          <a:xfrm>
            <a:off x="2368295"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1" name="object 151"/>
          <p:cNvSpPr/>
          <p:nvPr/>
        </p:nvSpPr>
        <p:spPr>
          <a:xfrm>
            <a:off x="2731769"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2" name="object 152"/>
          <p:cNvSpPr/>
          <p:nvPr/>
        </p:nvSpPr>
        <p:spPr>
          <a:xfrm>
            <a:off x="3095243"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3" name="object 153"/>
          <p:cNvSpPr/>
          <p:nvPr/>
        </p:nvSpPr>
        <p:spPr>
          <a:xfrm>
            <a:off x="3458717"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4" name="object 154"/>
          <p:cNvSpPr/>
          <p:nvPr/>
        </p:nvSpPr>
        <p:spPr>
          <a:xfrm>
            <a:off x="3823334"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5" name="object 155"/>
          <p:cNvSpPr/>
          <p:nvPr/>
        </p:nvSpPr>
        <p:spPr>
          <a:xfrm>
            <a:off x="4186808"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6" name="object 156"/>
          <p:cNvSpPr/>
          <p:nvPr/>
        </p:nvSpPr>
        <p:spPr>
          <a:xfrm>
            <a:off x="4550283"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7" name="object 157"/>
          <p:cNvSpPr/>
          <p:nvPr/>
        </p:nvSpPr>
        <p:spPr>
          <a:xfrm>
            <a:off x="4913757"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8" name="object 158"/>
          <p:cNvSpPr/>
          <p:nvPr/>
        </p:nvSpPr>
        <p:spPr>
          <a:xfrm>
            <a:off x="5277230"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59" name="object 159"/>
          <p:cNvSpPr/>
          <p:nvPr/>
        </p:nvSpPr>
        <p:spPr>
          <a:xfrm>
            <a:off x="5641848"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60" name="object 160"/>
          <p:cNvSpPr/>
          <p:nvPr/>
        </p:nvSpPr>
        <p:spPr>
          <a:xfrm>
            <a:off x="6005321"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61" name="object 161"/>
          <p:cNvSpPr/>
          <p:nvPr/>
        </p:nvSpPr>
        <p:spPr>
          <a:xfrm>
            <a:off x="6368796"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62" name="object 162"/>
          <p:cNvSpPr/>
          <p:nvPr/>
        </p:nvSpPr>
        <p:spPr>
          <a:xfrm>
            <a:off x="6732269"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63" name="object 163"/>
          <p:cNvSpPr/>
          <p:nvPr/>
        </p:nvSpPr>
        <p:spPr>
          <a:xfrm>
            <a:off x="7095744" y="4977765"/>
            <a:ext cx="0" cy="30004"/>
          </a:xfrm>
          <a:custGeom>
            <a:avLst/>
            <a:gdLst/>
            <a:ahLst/>
            <a:cxnLst/>
            <a:rect l="l" t="t" r="r" b="b"/>
            <a:pathLst>
              <a:path h="40004">
                <a:moveTo>
                  <a:pt x="0" y="0"/>
                </a:moveTo>
                <a:lnTo>
                  <a:pt x="0" y="39623"/>
                </a:lnTo>
              </a:path>
            </a:pathLst>
          </a:custGeom>
          <a:ln w="6096">
            <a:solidFill>
              <a:srgbClr val="888888"/>
            </a:solidFill>
          </a:ln>
        </p:spPr>
        <p:txBody>
          <a:bodyPr wrap="square" lIns="0" tIns="0" rIns="0" bIns="0" rtlCol="0"/>
          <a:lstStyle/>
          <a:p>
            <a:endParaRPr sz="1800"/>
          </a:p>
        </p:txBody>
      </p:sp>
      <p:sp>
        <p:nvSpPr>
          <p:cNvPr id="164" name="object 164"/>
          <p:cNvSpPr txBox="1"/>
          <p:nvPr/>
        </p:nvSpPr>
        <p:spPr>
          <a:xfrm>
            <a:off x="7197290" y="4900613"/>
            <a:ext cx="9667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a:t>
            </a:r>
            <a:endParaRPr sz="750">
              <a:latin typeface="Calibri"/>
              <a:cs typeface="Calibri"/>
            </a:endParaRPr>
          </a:p>
        </p:txBody>
      </p:sp>
      <p:sp>
        <p:nvSpPr>
          <p:cNvPr id="165" name="object 165"/>
          <p:cNvSpPr txBox="1"/>
          <p:nvPr/>
        </p:nvSpPr>
        <p:spPr>
          <a:xfrm>
            <a:off x="7197290" y="4290442"/>
            <a:ext cx="236696"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$0.</a:t>
            </a:r>
            <a:r>
              <a:rPr sz="750" spc="4" dirty="0">
                <a:latin typeface="Calibri"/>
                <a:cs typeface="Calibri"/>
              </a:rPr>
              <a:t>5</a:t>
            </a:r>
            <a:r>
              <a:rPr sz="750" spc="-4" dirty="0">
                <a:latin typeface="Calibri"/>
                <a:cs typeface="Calibri"/>
              </a:rPr>
              <a:t>0</a:t>
            </a:r>
            <a:endParaRPr sz="750">
              <a:latin typeface="Calibri"/>
              <a:cs typeface="Calibri"/>
            </a:endParaRPr>
          </a:p>
        </p:txBody>
      </p:sp>
      <p:sp>
        <p:nvSpPr>
          <p:cNvPr id="166" name="object 166"/>
          <p:cNvSpPr txBox="1"/>
          <p:nvPr/>
        </p:nvSpPr>
        <p:spPr>
          <a:xfrm>
            <a:off x="7197290" y="3680080"/>
            <a:ext cx="236696"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$1.</a:t>
            </a:r>
            <a:r>
              <a:rPr sz="750" spc="4" dirty="0">
                <a:latin typeface="Calibri"/>
                <a:cs typeface="Calibri"/>
              </a:rPr>
              <a:t>0</a:t>
            </a:r>
            <a:r>
              <a:rPr sz="750" spc="-4" dirty="0">
                <a:latin typeface="Calibri"/>
                <a:cs typeface="Calibri"/>
              </a:rPr>
              <a:t>0</a:t>
            </a:r>
            <a:endParaRPr sz="750">
              <a:latin typeface="Calibri"/>
              <a:cs typeface="Calibri"/>
            </a:endParaRPr>
          </a:p>
        </p:txBody>
      </p:sp>
      <p:sp>
        <p:nvSpPr>
          <p:cNvPr id="167" name="object 167"/>
          <p:cNvSpPr txBox="1"/>
          <p:nvPr/>
        </p:nvSpPr>
        <p:spPr>
          <a:xfrm>
            <a:off x="7197290" y="3069908"/>
            <a:ext cx="236696"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$1.</a:t>
            </a:r>
            <a:r>
              <a:rPr sz="750" spc="4" dirty="0">
                <a:latin typeface="Calibri"/>
                <a:cs typeface="Calibri"/>
              </a:rPr>
              <a:t>5</a:t>
            </a:r>
            <a:r>
              <a:rPr sz="750" spc="-4" dirty="0">
                <a:latin typeface="Calibri"/>
                <a:cs typeface="Calibri"/>
              </a:rPr>
              <a:t>0</a:t>
            </a:r>
            <a:endParaRPr sz="750">
              <a:latin typeface="Calibri"/>
              <a:cs typeface="Calibri"/>
            </a:endParaRPr>
          </a:p>
        </p:txBody>
      </p:sp>
      <p:sp>
        <p:nvSpPr>
          <p:cNvPr id="168" name="object 168"/>
          <p:cNvSpPr txBox="1"/>
          <p:nvPr/>
        </p:nvSpPr>
        <p:spPr>
          <a:xfrm>
            <a:off x="7197290" y="2459545"/>
            <a:ext cx="236696"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$2.</a:t>
            </a:r>
            <a:r>
              <a:rPr sz="750" spc="4" dirty="0">
                <a:latin typeface="Calibri"/>
                <a:cs typeface="Calibri"/>
              </a:rPr>
              <a:t>0</a:t>
            </a:r>
            <a:r>
              <a:rPr sz="750" spc="-4" dirty="0">
                <a:latin typeface="Calibri"/>
                <a:cs typeface="Calibri"/>
              </a:rPr>
              <a:t>0</a:t>
            </a:r>
            <a:endParaRPr sz="750">
              <a:latin typeface="Calibri"/>
              <a:cs typeface="Calibri"/>
            </a:endParaRPr>
          </a:p>
        </p:txBody>
      </p:sp>
      <p:sp>
        <p:nvSpPr>
          <p:cNvPr id="169" name="object 169"/>
          <p:cNvSpPr txBox="1"/>
          <p:nvPr/>
        </p:nvSpPr>
        <p:spPr>
          <a:xfrm>
            <a:off x="7197290" y="1849470"/>
            <a:ext cx="236696"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$2.</a:t>
            </a:r>
            <a:r>
              <a:rPr sz="750" spc="4" dirty="0">
                <a:latin typeface="Calibri"/>
                <a:cs typeface="Calibri"/>
              </a:rPr>
              <a:t>5</a:t>
            </a:r>
            <a:r>
              <a:rPr sz="750" spc="-4" dirty="0">
                <a:latin typeface="Calibri"/>
                <a:cs typeface="Calibri"/>
              </a:rPr>
              <a:t>0</a:t>
            </a:r>
            <a:endParaRPr sz="750">
              <a:latin typeface="Calibri"/>
              <a:cs typeface="Calibri"/>
            </a:endParaRPr>
          </a:p>
        </p:txBody>
      </p:sp>
      <p:sp>
        <p:nvSpPr>
          <p:cNvPr id="170" name="object 170"/>
          <p:cNvSpPr txBox="1"/>
          <p:nvPr/>
        </p:nvSpPr>
        <p:spPr>
          <a:xfrm>
            <a:off x="1426749" y="4900613"/>
            <a:ext cx="135255" cy="124554"/>
          </a:xfrm>
          <a:prstGeom prst="rect">
            <a:avLst/>
          </a:prstGeom>
        </p:spPr>
        <p:txBody>
          <a:bodyPr vert="horz" wrap="square" lIns="0" tIns="9049" rIns="0" bIns="0" rtlCol="0">
            <a:spAutoFit/>
          </a:bodyPr>
          <a:lstStyle/>
          <a:p>
            <a:pPr marL="9525">
              <a:spcBef>
                <a:spcPts val="71"/>
              </a:spcBef>
            </a:pPr>
            <a:r>
              <a:rPr sz="750" spc="-8" dirty="0">
                <a:latin typeface="Calibri"/>
                <a:cs typeface="Calibri"/>
              </a:rPr>
              <a:t>0%</a:t>
            </a:r>
            <a:endParaRPr sz="750">
              <a:latin typeface="Calibri"/>
              <a:cs typeface="Calibri"/>
            </a:endParaRPr>
          </a:p>
        </p:txBody>
      </p:sp>
      <p:sp>
        <p:nvSpPr>
          <p:cNvPr id="171" name="object 171"/>
          <p:cNvSpPr txBox="1"/>
          <p:nvPr/>
        </p:nvSpPr>
        <p:spPr>
          <a:xfrm>
            <a:off x="1378553" y="4519231"/>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1</a:t>
            </a:r>
            <a:r>
              <a:rPr sz="750" dirty="0">
                <a:latin typeface="Calibri"/>
                <a:cs typeface="Calibri"/>
              </a:rPr>
              <a:t>0</a:t>
            </a:r>
            <a:r>
              <a:rPr sz="750" spc="-4" dirty="0">
                <a:latin typeface="Calibri"/>
                <a:cs typeface="Calibri"/>
              </a:rPr>
              <a:t>%</a:t>
            </a:r>
            <a:endParaRPr sz="750">
              <a:latin typeface="Calibri"/>
              <a:cs typeface="Calibri"/>
            </a:endParaRPr>
          </a:p>
        </p:txBody>
      </p:sp>
      <p:sp>
        <p:nvSpPr>
          <p:cNvPr id="172" name="object 172"/>
          <p:cNvSpPr txBox="1"/>
          <p:nvPr/>
        </p:nvSpPr>
        <p:spPr>
          <a:xfrm>
            <a:off x="1378553" y="4137756"/>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2</a:t>
            </a:r>
            <a:r>
              <a:rPr sz="750" dirty="0">
                <a:latin typeface="Calibri"/>
                <a:cs typeface="Calibri"/>
              </a:rPr>
              <a:t>0</a:t>
            </a:r>
            <a:r>
              <a:rPr sz="750" spc="-4" dirty="0">
                <a:latin typeface="Calibri"/>
                <a:cs typeface="Calibri"/>
              </a:rPr>
              <a:t>%</a:t>
            </a:r>
            <a:endParaRPr sz="750">
              <a:latin typeface="Calibri"/>
              <a:cs typeface="Calibri"/>
            </a:endParaRPr>
          </a:p>
        </p:txBody>
      </p:sp>
      <p:sp>
        <p:nvSpPr>
          <p:cNvPr id="173" name="object 173"/>
          <p:cNvSpPr txBox="1"/>
          <p:nvPr/>
        </p:nvSpPr>
        <p:spPr>
          <a:xfrm>
            <a:off x="1378553" y="3756470"/>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3</a:t>
            </a:r>
            <a:r>
              <a:rPr sz="750" dirty="0">
                <a:latin typeface="Calibri"/>
                <a:cs typeface="Calibri"/>
              </a:rPr>
              <a:t>0</a:t>
            </a:r>
            <a:r>
              <a:rPr sz="750" spc="-4" dirty="0">
                <a:latin typeface="Calibri"/>
                <a:cs typeface="Calibri"/>
              </a:rPr>
              <a:t>%</a:t>
            </a:r>
            <a:endParaRPr sz="750">
              <a:latin typeface="Calibri"/>
              <a:cs typeface="Calibri"/>
            </a:endParaRPr>
          </a:p>
        </p:txBody>
      </p:sp>
      <p:sp>
        <p:nvSpPr>
          <p:cNvPr id="174" name="object 174"/>
          <p:cNvSpPr txBox="1"/>
          <p:nvPr/>
        </p:nvSpPr>
        <p:spPr>
          <a:xfrm>
            <a:off x="1378553" y="3374899"/>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4</a:t>
            </a:r>
            <a:r>
              <a:rPr sz="750" dirty="0">
                <a:latin typeface="Calibri"/>
                <a:cs typeface="Calibri"/>
              </a:rPr>
              <a:t>0</a:t>
            </a:r>
            <a:r>
              <a:rPr sz="750" spc="-4" dirty="0">
                <a:latin typeface="Calibri"/>
                <a:cs typeface="Calibri"/>
              </a:rPr>
              <a:t>%</a:t>
            </a:r>
            <a:endParaRPr sz="750">
              <a:latin typeface="Calibri"/>
              <a:cs typeface="Calibri"/>
            </a:endParaRPr>
          </a:p>
        </p:txBody>
      </p:sp>
      <p:sp>
        <p:nvSpPr>
          <p:cNvPr id="175" name="object 175"/>
          <p:cNvSpPr txBox="1"/>
          <p:nvPr/>
        </p:nvSpPr>
        <p:spPr>
          <a:xfrm>
            <a:off x="1378553" y="2993612"/>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5</a:t>
            </a:r>
            <a:r>
              <a:rPr sz="750" dirty="0">
                <a:latin typeface="Calibri"/>
                <a:cs typeface="Calibri"/>
              </a:rPr>
              <a:t>0</a:t>
            </a:r>
            <a:r>
              <a:rPr sz="750" spc="-4" dirty="0">
                <a:latin typeface="Calibri"/>
                <a:cs typeface="Calibri"/>
              </a:rPr>
              <a:t>%</a:t>
            </a:r>
            <a:endParaRPr sz="750">
              <a:latin typeface="Calibri"/>
              <a:cs typeface="Calibri"/>
            </a:endParaRPr>
          </a:p>
        </p:txBody>
      </p:sp>
      <p:sp>
        <p:nvSpPr>
          <p:cNvPr id="176" name="object 176"/>
          <p:cNvSpPr txBox="1"/>
          <p:nvPr/>
        </p:nvSpPr>
        <p:spPr>
          <a:xfrm>
            <a:off x="1378553" y="2612326"/>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6</a:t>
            </a:r>
            <a:r>
              <a:rPr sz="750" dirty="0">
                <a:latin typeface="Calibri"/>
                <a:cs typeface="Calibri"/>
              </a:rPr>
              <a:t>0</a:t>
            </a:r>
            <a:r>
              <a:rPr sz="750" spc="-4" dirty="0">
                <a:latin typeface="Calibri"/>
                <a:cs typeface="Calibri"/>
              </a:rPr>
              <a:t>%</a:t>
            </a:r>
            <a:endParaRPr sz="750">
              <a:latin typeface="Calibri"/>
              <a:cs typeface="Calibri"/>
            </a:endParaRPr>
          </a:p>
        </p:txBody>
      </p:sp>
      <p:sp>
        <p:nvSpPr>
          <p:cNvPr id="177" name="object 177"/>
          <p:cNvSpPr txBox="1"/>
          <p:nvPr/>
        </p:nvSpPr>
        <p:spPr>
          <a:xfrm>
            <a:off x="1378553" y="2230755"/>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7</a:t>
            </a:r>
            <a:r>
              <a:rPr sz="750" dirty="0">
                <a:latin typeface="Calibri"/>
                <a:cs typeface="Calibri"/>
              </a:rPr>
              <a:t>0</a:t>
            </a:r>
            <a:r>
              <a:rPr sz="750" spc="-4" dirty="0">
                <a:latin typeface="Calibri"/>
                <a:cs typeface="Calibri"/>
              </a:rPr>
              <a:t>%</a:t>
            </a:r>
            <a:endParaRPr sz="750">
              <a:latin typeface="Calibri"/>
              <a:cs typeface="Calibri"/>
            </a:endParaRPr>
          </a:p>
        </p:txBody>
      </p:sp>
      <p:sp>
        <p:nvSpPr>
          <p:cNvPr id="178" name="object 178"/>
          <p:cNvSpPr txBox="1"/>
          <p:nvPr/>
        </p:nvSpPr>
        <p:spPr>
          <a:xfrm>
            <a:off x="1378553" y="1849470"/>
            <a:ext cx="18430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8</a:t>
            </a:r>
            <a:r>
              <a:rPr sz="750" dirty="0">
                <a:latin typeface="Calibri"/>
                <a:cs typeface="Calibri"/>
              </a:rPr>
              <a:t>0</a:t>
            </a:r>
            <a:r>
              <a:rPr sz="750" spc="-4" dirty="0">
                <a:latin typeface="Calibri"/>
                <a:cs typeface="Calibri"/>
              </a:rPr>
              <a:t>%</a:t>
            </a:r>
            <a:endParaRPr sz="750">
              <a:latin typeface="Calibri"/>
              <a:cs typeface="Calibri"/>
            </a:endParaRPr>
          </a:p>
        </p:txBody>
      </p:sp>
      <p:sp>
        <p:nvSpPr>
          <p:cNvPr id="179" name="object 179"/>
          <p:cNvSpPr/>
          <p:nvPr/>
        </p:nvSpPr>
        <p:spPr>
          <a:xfrm>
            <a:off x="1983676" y="5080311"/>
            <a:ext cx="220123" cy="219075"/>
          </a:xfrm>
          <a:prstGeom prst="rect">
            <a:avLst/>
          </a:prstGeom>
          <a:blipFill>
            <a:blip r:embed="rId5" cstate="print"/>
            <a:stretch>
              <a:fillRect/>
            </a:stretch>
          </a:blipFill>
        </p:spPr>
        <p:txBody>
          <a:bodyPr wrap="square" lIns="0" tIns="0" rIns="0" bIns="0" rtlCol="0"/>
          <a:lstStyle/>
          <a:p>
            <a:endParaRPr sz="1800"/>
          </a:p>
        </p:txBody>
      </p:sp>
      <p:sp>
        <p:nvSpPr>
          <p:cNvPr id="180" name="object 180"/>
          <p:cNvSpPr/>
          <p:nvPr/>
        </p:nvSpPr>
        <p:spPr>
          <a:xfrm>
            <a:off x="2325719" y="5073490"/>
            <a:ext cx="245364" cy="233363"/>
          </a:xfrm>
          <a:prstGeom prst="rect">
            <a:avLst/>
          </a:prstGeom>
          <a:blipFill>
            <a:blip r:embed="rId6" cstate="print"/>
            <a:stretch>
              <a:fillRect/>
            </a:stretch>
          </a:blipFill>
        </p:spPr>
        <p:txBody>
          <a:bodyPr wrap="square" lIns="0" tIns="0" rIns="0" bIns="0" rtlCol="0"/>
          <a:lstStyle/>
          <a:p>
            <a:endParaRPr sz="1800"/>
          </a:p>
        </p:txBody>
      </p:sp>
      <p:sp>
        <p:nvSpPr>
          <p:cNvPr id="181" name="object 181"/>
          <p:cNvSpPr/>
          <p:nvPr/>
        </p:nvSpPr>
        <p:spPr>
          <a:xfrm>
            <a:off x="2706338" y="5073091"/>
            <a:ext cx="226980" cy="216218"/>
          </a:xfrm>
          <a:prstGeom prst="rect">
            <a:avLst/>
          </a:prstGeom>
          <a:blipFill>
            <a:blip r:embed="rId7" cstate="print"/>
            <a:stretch>
              <a:fillRect/>
            </a:stretch>
          </a:blipFill>
        </p:spPr>
        <p:txBody>
          <a:bodyPr wrap="square" lIns="0" tIns="0" rIns="0" bIns="0" rtlCol="0"/>
          <a:lstStyle/>
          <a:p>
            <a:endParaRPr sz="1800"/>
          </a:p>
        </p:txBody>
      </p:sp>
      <p:sp>
        <p:nvSpPr>
          <p:cNvPr id="182" name="object 182"/>
          <p:cNvSpPr/>
          <p:nvPr/>
        </p:nvSpPr>
        <p:spPr>
          <a:xfrm>
            <a:off x="3001803" y="5074453"/>
            <a:ext cx="296228" cy="283730"/>
          </a:xfrm>
          <a:prstGeom prst="rect">
            <a:avLst/>
          </a:prstGeom>
          <a:blipFill>
            <a:blip r:embed="rId8" cstate="print"/>
            <a:stretch>
              <a:fillRect/>
            </a:stretch>
          </a:blipFill>
        </p:spPr>
        <p:txBody>
          <a:bodyPr wrap="square" lIns="0" tIns="0" rIns="0" bIns="0" rtlCol="0"/>
          <a:lstStyle/>
          <a:p>
            <a:endParaRPr sz="1800"/>
          </a:p>
        </p:txBody>
      </p:sp>
      <p:sp>
        <p:nvSpPr>
          <p:cNvPr id="183" name="object 183"/>
          <p:cNvSpPr/>
          <p:nvPr/>
        </p:nvSpPr>
        <p:spPr>
          <a:xfrm>
            <a:off x="3345181" y="5081254"/>
            <a:ext cx="312896" cy="297180"/>
          </a:xfrm>
          <a:prstGeom prst="rect">
            <a:avLst/>
          </a:prstGeom>
          <a:blipFill>
            <a:blip r:embed="rId9" cstate="print"/>
            <a:stretch>
              <a:fillRect/>
            </a:stretch>
          </a:blipFill>
        </p:spPr>
        <p:txBody>
          <a:bodyPr wrap="square" lIns="0" tIns="0" rIns="0" bIns="0" rtlCol="0"/>
          <a:lstStyle/>
          <a:p>
            <a:endParaRPr sz="1800"/>
          </a:p>
        </p:txBody>
      </p:sp>
      <p:sp>
        <p:nvSpPr>
          <p:cNvPr id="184" name="object 184"/>
          <p:cNvSpPr/>
          <p:nvPr/>
        </p:nvSpPr>
        <p:spPr>
          <a:xfrm>
            <a:off x="3776186" y="5080692"/>
            <a:ext cx="240792" cy="230505"/>
          </a:xfrm>
          <a:prstGeom prst="rect">
            <a:avLst/>
          </a:prstGeom>
          <a:blipFill>
            <a:blip r:embed="rId10" cstate="print"/>
            <a:stretch>
              <a:fillRect/>
            </a:stretch>
          </a:blipFill>
        </p:spPr>
        <p:txBody>
          <a:bodyPr wrap="square" lIns="0" tIns="0" rIns="0" bIns="0" rtlCol="0"/>
          <a:lstStyle/>
          <a:p>
            <a:endParaRPr sz="1800"/>
          </a:p>
        </p:txBody>
      </p:sp>
      <p:sp>
        <p:nvSpPr>
          <p:cNvPr id="185" name="object 185"/>
          <p:cNvSpPr/>
          <p:nvPr/>
        </p:nvSpPr>
        <p:spPr>
          <a:xfrm>
            <a:off x="4079463" y="5061870"/>
            <a:ext cx="669131" cy="464639"/>
          </a:xfrm>
          <a:prstGeom prst="rect">
            <a:avLst/>
          </a:prstGeom>
          <a:blipFill>
            <a:blip r:embed="rId11" cstate="print"/>
            <a:stretch>
              <a:fillRect/>
            </a:stretch>
          </a:blipFill>
        </p:spPr>
        <p:txBody>
          <a:bodyPr wrap="square" lIns="0" tIns="0" rIns="0" bIns="0" rtlCol="0"/>
          <a:lstStyle/>
          <a:p>
            <a:endParaRPr sz="1800"/>
          </a:p>
        </p:txBody>
      </p:sp>
      <p:sp>
        <p:nvSpPr>
          <p:cNvPr id="186" name="object 186"/>
          <p:cNvSpPr/>
          <p:nvPr/>
        </p:nvSpPr>
        <p:spPr>
          <a:xfrm>
            <a:off x="4908423" y="5063709"/>
            <a:ext cx="566070" cy="383038"/>
          </a:xfrm>
          <a:prstGeom prst="rect">
            <a:avLst/>
          </a:prstGeom>
          <a:blipFill>
            <a:blip r:embed="rId12" cstate="print"/>
            <a:stretch>
              <a:fillRect/>
            </a:stretch>
          </a:blipFill>
        </p:spPr>
        <p:txBody>
          <a:bodyPr wrap="square" lIns="0" tIns="0" rIns="0" bIns="0" rtlCol="0"/>
          <a:lstStyle/>
          <a:p>
            <a:endParaRPr sz="1800"/>
          </a:p>
        </p:txBody>
      </p:sp>
      <p:sp>
        <p:nvSpPr>
          <p:cNvPr id="187" name="object 187"/>
          <p:cNvSpPr/>
          <p:nvPr/>
        </p:nvSpPr>
        <p:spPr>
          <a:xfrm>
            <a:off x="5574220" y="5080787"/>
            <a:ext cx="266128" cy="253365"/>
          </a:xfrm>
          <a:prstGeom prst="rect">
            <a:avLst/>
          </a:prstGeom>
          <a:blipFill>
            <a:blip r:embed="rId13" cstate="print"/>
            <a:stretch>
              <a:fillRect/>
            </a:stretch>
          </a:blipFill>
        </p:spPr>
        <p:txBody>
          <a:bodyPr wrap="square" lIns="0" tIns="0" rIns="0" bIns="0" rtlCol="0"/>
          <a:lstStyle/>
          <a:p>
            <a:endParaRPr sz="1800"/>
          </a:p>
        </p:txBody>
      </p:sp>
      <p:sp>
        <p:nvSpPr>
          <p:cNvPr id="188" name="object 188"/>
          <p:cNvSpPr/>
          <p:nvPr/>
        </p:nvSpPr>
        <p:spPr>
          <a:xfrm>
            <a:off x="5905214" y="5080606"/>
            <a:ext cx="297466" cy="282893"/>
          </a:xfrm>
          <a:prstGeom prst="rect">
            <a:avLst/>
          </a:prstGeom>
          <a:blipFill>
            <a:blip r:embed="rId14" cstate="print"/>
            <a:stretch>
              <a:fillRect/>
            </a:stretch>
          </a:blipFill>
        </p:spPr>
        <p:txBody>
          <a:bodyPr wrap="square" lIns="0" tIns="0" rIns="0" bIns="0" rtlCol="0"/>
          <a:lstStyle/>
          <a:p>
            <a:endParaRPr sz="1800"/>
          </a:p>
        </p:txBody>
      </p:sp>
      <p:sp>
        <p:nvSpPr>
          <p:cNvPr id="189" name="object 189"/>
          <p:cNvSpPr/>
          <p:nvPr/>
        </p:nvSpPr>
        <p:spPr>
          <a:xfrm>
            <a:off x="6329648" y="5080606"/>
            <a:ext cx="233172" cy="222885"/>
          </a:xfrm>
          <a:prstGeom prst="rect">
            <a:avLst/>
          </a:prstGeom>
          <a:blipFill>
            <a:blip r:embed="rId15" cstate="print"/>
            <a:stretch>
              <a:fillRect/>
            </a:stretch>
          </a:blipFill>
        </p:spPr>
        <p:txBody>
          <a:bodyPr wrap="square" lIns="0" tIns="0" rIns="0" bIns="0" rtlCol="0"/>
          <a:lstStyle/>
          <a:p>
            <a:endParaRPr sz="1800"/>
          </a:p>
        </p:txBody>
      </p:sp>
      <p:sp>
        <p:nvSpPr>
          <p:cNvPr id="190" name="object 190"/>
          <p:cNvSpPr/>
          <p:nvPr/>
        </p:nvSpPr>
        <p:spPr>
          <a:xfrm>
            <a:off x="6709315" y="5081045"/>
            <a:ext cx="222409" cy="205739"/>
          </a:xfrm>
          <a:prstGeom prst="rect">
            <a:avLst/>
          </a:prstGeom>
          <a:blipFill>
            <a:blip r:embed="rId16" cstate="print"/>
            <a:stretch>
              <a:fillRect/>
            </a:stretch>
          </a:blipFill>
        </p:spPr>
        <p:txBody>
          <a:bodyPr wrap="square" lIns="0" tIns="0" rIns="0" bIns="0" rtlCol="0"/>
          <a:lstStyle/>
          <a:p>
            <a:endParaRPr sz="1800" b="1" dirty="0"/>
          </a:p>
        </p:txBody>
      </p:sp>
      <p:sp>
        <p:nvSpPr>
          <p:cNvPr id="191" name="object 191"/>
          <p:cNvSpPr txBox="1"/>
          <p:nvPr/>
        </p:nvSpPr>
        <p:spPr>
          <a:xfrm>
            <a:off x="7567708" y="2939259"/>
            <a:ext cx="141064" cy="1029176"/>
          </a:xfrm>
          <a:prstGeom prst="rect">
            <a:avLst/>
          </a:prstGeom>
        </p:spPr>
        <p:txBody>
          <a:bodyPr vert="vert270" wrap="square" lIns="0" tIns="0" rIns="0" bIns="0" rtlCol="0">
            <a:spAutoFit/>
          </a:bodyPr>
          <a:lstStyle/>
          <a:p>
            <a:pPr marL="9525">
              <a:lnSpc>
                <a:spcPts val="1076"/>
              </a:lnSpc>
            </a:pPr>
            <a:r>
              <a:rPr sz="1050" b="1" spc="-4" dirty="0">
                <a:latin typeface="Calibri"/>
                <a:cs typeface="Calibri"/>
              </a:rPr>
              <a:t>Cost </a:t>
            </a:r>
            <a:r>
              <a:rPr sz="1050" b="1" dirty="0">
                <a:latin typeface="Calibri"/>
                <a:cs typeface="Calibri"/>
              </a:rPr>
              <a:t>per</a:t>
            </a:r>
            <a:r>
              <a:rPr sz="1050" b="1" spc="-64" dirty="0">
                <a:latin typeface="Calibri"/>
                <a:cs typeface="Calibri"/>
              </a:rPr>
              <a:t> </a:t>
            </a:r>
            <a:r>
              <a:rPr sz="1050" b="1" spc="-4" dirty="0">
                <a:latin typeface="Calibri"/>
                <a:cs typeface="Calibri"/>
              </a:rPr>
              <a:t>milligram</a:t>
            </a:r>
            <a:endParaRPr sz="1050" dirty="0">
              <a:latin typeface="Calibri"/>
              <a:cs typeface="Calibri"/>
            </a:endParaRPr>
          </a:p>
        </p:txBody>
      </p:sp>
      <p:sp>
        <p:nvSpPr>
          <p:cNvPr id="192" name="object 192"/>
          <p:cNvSpPr/>
          <p:nvPr/>
        </p:nvSpPr>
        <p:spPr>
          <a:xfrm>
            <a:off x="1413510" y="5076434"/>
            <a:ext cx="430054" cy="718575"/>
          </a:xfrm>
          <a:prstGeom prst="rect">
            <a:avLst/>
          </a:prstGeom>
          <a:blipFill>
            <a:blip r:embed="rId17" cstate="print"/>
            <a:stretch>
              <a:fillRect/>
            </a:stretch>
          </a:blipFill>
        </p:spPr>
        <p:txBody>
          <a:bodyPr wrap="square" lIns="0" tIns="0" rIns="0" bIns="0" rtlCol="0"/>
          <a:lstStyle/>
          <a:p>
            <a:endParaRPr sz="1800"/>
          </a:p>
        </p:txBody>
      </p:sp>
      <p:sp>
        <p:nvSpPr>
          <p:cNvPr id="193" name="object 193"/>
          <p:cNvSpPr txBox="1"/>
          <p:nvPr/>
        </p:nvSpPr>
        <p:spPr>
          <a:xfrm>
            <a:off x="1159383" y="3276517"/>
            <a:ext cx="141064" cy="352901"/>
          </a:xfrm>
          <a:prstGeom prst="rect">
            <a:avLst/>
          </a:prstGeom>
        </p:spPr>
        <p:txBody>
          <a:bodyPr vert="vert270" wrap="square" lIns="0" tIns="0" rIns="0" bIns="0" rtlCol="0">
            <a:spAutoFit/>
          </a:bodyPr>
          <a:lstStyle/>
          <a:p>
            <a:pPr marL="9525">
              <a:lnSpc>
                <a:spcPts val="1076"/>
              </a:lnSpc>
            </a:pPr>
            <a:r>
              <a:rPr sz="1050" b="1" spc="-4" dirty="0">
                <a:latin typeface="Calibri"/>
                <a:cs typeface="Calibri"/>
              </a:rPr>
              <a:t>Pu</a:t>
            </a:r>
            <a:r>
              <a:rPr sz="1050" b="1" dirty="0">
                <a:latin typeface="Calibri"/>
                <a:cs typeface="Calibri"/>
              </a:rPr>
              <a:t>ri</a:t>
            </a:r>
            <a:r>
              <a:rPr sz="1050" b="1" spc="4" dirty="0">
                <a:latin typeface="Calibri"/>
                <a:cs typeface="Calibri"/>
              </a:rPr>
              <a:t>t</a:t>
            </a:r>
            <a:r>
              <a:rPr sz="1050" b="1" dirty="0">
                <a:latin typeface="Calibri"/>
                <a:cs typeface="Calibri"/>
              </a:rPr>
              <a:t>y</a:t>
            </a:r>
            <a:endParaRPr sz="1050">
              <a:latin typeface="Calibri"/>
              <a:cs typeface="Calibri"/>
            </a:endParaRPr>
          </a:p>
        </p:txBody>
      </p:sp>
      <p:sp>
        <p:nvSpPr>
          <p:cNvPr id="194" name="object 194"/>
          <p:cNvSpPr txBox="1"/>
          <p:nvPr/>
        </p:nvSpPr>
        <p:spPr>
          <a:xfrm>
            <a:off x="4251769" y="5572430"/>
            <a:ext cx="233363" cy="171201"/>
          </a:xfrm>
          <a:prstGeom prst="rect">
            <a:avLst/>
          </a:prstGeom>
        </p:spPr>
        <p:txBody>
          <a:bodyPr vert="horz" wrap="square" lIns="0" tIns="9525" rIns="0" bIns="0" rtlCol="0">
            <a:spAutoFit/>
          </a:bodyPr>
          <a:lstStyle/>
          <a:p>
            <a:pPr marL="9525">
              <a:spcBef>
                <a:spcPts val="75"/>
              </a:spcBef>
            </a:pPr>
            <a:r>
              <a:rPr sz="1050" b="1" spc="-4" dirty="0">
                <a:latin typeface="Calibri"/>
                <a:cs typeface="Calibri"/>
              </a:rPr>
              <a:t>Ci</a:t>
            </a:r>
            <a:r>
              <a:rPr sz="1050" b="1" spc="4" dirty="0">
                <a:latin typeface="Calibri"/>
                <a:cs typeface="Calibri"/>
              </a:rPr>
              <a:t>t</a:t>
            </a:r>
            <a:r>
              <a:rPr sz="1050" b="1" dirty="0">
                <a:latin typeface="Calibri"/>
                <a:cs typeface="Calibri"/>
              </a:rPr>
              <a:t>y</a:t>
            </a:r>
            <a:endParaRPr sz="1050">
              <a:latin typeface="Calibri"/>
              <a:cs typeface="Calibri"/>
            </a:endParaRPr>
          </a:p>
        </p:txBody>
      </p:sp>
      <p:sp>
        <p:nvSpPr>
          <p:cNvPr id="195" name="object 195"/>
          <p:cNvSpPr/>
          <p:nvPr/>
        </p:nvSpPr>
        <p:spPr>
          <a:xfrm>
            <a:off x="2123694" y="2096262"/>
            <a:ext cx="73343" cy="73343"/>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001F5F"/>
          </a:solidFill>
        </p:spPr>
        <p:txBody>
          <a:bodyPr wrap="square" lIns="0" tIns="0" rIns="0" bIns="0" rtlCol="0"/>
          <a:lstStyle/>
          <a:p>
            <a:endParaRPr sz="1800"/>
          </a:p>
        </p:txBody>
      </p:sp>
      <p:sp>
        <p:nvSpPr>
          <p:cNvPr id="196" name="object 196"/>
          <p:cNvSpPr txBox="1"/>
          <p:nvPr/>
        </p:nvSpPr>
        <p:spPr>
          <a:xfrm>
            <a:off x="2220468" y="2027777"/>
            <a:ext cx="340519" cy="171681"/>
          </a:xfrm>
          <a:prstGeom prst="rect">
            <a:avLst/>
          </a:prstGeom>
        </p:spPr>
        <p:txBody>
          <a:bodyPr vert="horz" wrap="square" lIns="0" tIns="10001" rIns="0" bIns="0" rtlCol="0">
            <a:spAutoFit/>
          </a:bodyPr>
          <a:lstStyle/>
          <a:p>
            <a:pPr marL="9525">
              <a:spcBef>
                <a:spcPts val="79"/>
              </a:spcBef>
            </a:pPr>
            <a:r>
              <a:rPr sz="1050" spc="-8" dirty="0">
                <a:latin typeface="Calibri"/>
                <a:cs typeface="Calibri"/>
              </a:rPr>
              <a:t>P</a:t>
            </a:r>
            <a:r>
              <a:rPr sz="1050" spc="4" dirty="0">
                <a:latin typeface="Calibri"/>
                <a:cs typeface="Calibri"/>
              </a:rPr>
              <a:t>u</a:t>
            </a:r>
            <a:r>
              <a:rPr sz="1050" spc="-8" dirty="0">
                <a:latin typeface="Calibri"/>
                <a:cs typeface="Calibri"/>
              </a:rPr>
              <a:t>r</a:t>
            </a:r>
            <a:r>
              <a:rPr sz="1050" dirty="0">
                <a:latin typeface="Calibri"/>
                <a:cs typeface="Calibri"/>
              </a:rPr>
              <a:t>ity</a:t>
            </a:r>
            <a:endParaRPr sz="1050">
              <a:latin typeface="Calibri"/>
              <a:cs typeface="Calibri"/>
            </a:endParaRPr>
          </a:p>
        </p:txBody>
      </p:sp>
      <p:sp>
        <p:nvSpPr>
          <p:cNvPr id="197" name="object 197"/>
          <p:cNvSpPr/>
          <p:nvPr/>
        </p:nvSpPr>
        <p:spPr>
          <a:xfrm>
            <a:off x="2647188" y="2096262"/>
            <a:ext cx="73343" cy="73343"/>
          </a:xfrm>
          <a:custGeom>
            <a:avLst/>
            <a:gdLst/>
            <a:ahLst/>
            <a:cxnLst/>
            <a:rect l="l" t="t" r="r" b="b"/>
            <a:pathLst>
              <a:path w="97789" h="97789">
                <a:moveTo>
                  <a:pt x="0" y="97536"/>
                </a:moveTo>
                <a:lnTo>
                  <a:pt x="97536" y="97536"/>
                </a:lnTo>
                <a:lnTo>
                  <a:pt x="97536" y="0"/>
                </a:lnTo>
                <a:lnTo>
                  <a:pt x="0" y="0"/>
                </a:lnTo>
                <a:lnTo>
                  <a:pt x="0" y="97536"/>
                </a:lnTo>
                <a:close/>
              </a:path>
            </a:pathLst>
          </a:custGeom>
          <a:solidFill>
            <a:srgbClr val="C00000"/>
          </a:solidFill>
        </p:spPr>
        <p:txBody>
          <a:bodyPr wrap="square" lIns="0" tIns="0" rIns="0" bIns="0" rtlCol="0"/>
          <a:lstStyle/>
          <a:p>
            <a:endParaRPr sz="1800"/>
          </a:p>
        </p:txBody>
      </p:sp>
      <p:sp>
        <p:nvSpPr>
          <p:cNvPr id="198" name="object 198"/>
          <p:cNvSpPr txBox="1"/>
          <p:nvPr/>
        </p:nvSpPr>
        <p:spPr>
          <a:xfrm>
            <a:off x="2744153" y="2027777"/>
            <a:ext cx="1009650" cy="171681"/>
          </a:xfrm>
          <a:prstGeom prst="rect">
            <a:avLst/>
          </a:prstGeom>
        </p:spPr>
        <p:txBody>
          <a:bodyPr vert="horz" wrap="square" lIns="0" tIns="10001" rIns="0" bIns="0" rtlCol="0">
            <a:spAutoFit/>
          </a:bodyPr>
          <a:lstStyle/>
          <a:p>
            <a:pPr marL="9525">
              <a:spcBef>
                <a:spcPts val="79"/>
              </a:spcBef>
            </a:pPr>
            <a:r>
              <a:rPr sz="1050" spc="-4" dirty="0">
                <a:latin typeface="Calibri"/>
                <a:cs typeface="Calibri"/>
              </a:rPr>
              <a:t>Cost per</a:t>
            </a:r>
            <a:r>
              <a:rPr sz="1050" spc="-26" dirty="0">
                <a:latin typeface="Calibri"/>
                <a:cs typeface="Calibri"/>
              </a:rPr>
              <a:t> </a:t>
            </a:r>
            <a:r>
              <a:rPr sz="1050" spc="-4" dirty="0">
                <a:latin typeface="Calibri"/>
                <a:cs typeface="Calibri"/>
              </a:rPr>
              <a:t>milligram</a:t>
            </a:r>
            <a:endParaRPr sz="1050">
              <a:latin typeface="Calibri"/>
              <a:cs typeface="Calibri"/>
            </a:endParaRPr>
          </a:p>
        </p:txBody>
      </p:sp>
      <p:sp>
        <p:nvSpPr>
          <p:cNvPr id="199" name="object 199"/>
          <p:cNvSpPr txBox="1"/>
          <p:nvPr/>
        </p:nvSpPr>
        <p:spPr>
          <a:xfrm>
            <a:off x="7294244" y="5755310"/>
            <a:ext cx="1574483"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2015 Heroin </a:t>
            </a:r>
            <a:r>
              <a:rPr sz="750" spc="-8" dirty="0">
                <a:latin typeface="Calibri"/>
                <a:cs typeface="Calibri"/>
              </a:rPr>
              <a:t>Domestic </a:t>
            </a:r>
            <a:r>
              <a:rPr sz="750" spc="-4" dirty="0">
                <a:latin typeface="Calibri"/>
                <a:cs typeface="Calibri"/>
              </a:rPr>
              <a:t>Monitor</a:t>
            </a:r>
            <a:r>
              <a:rPr sz="750" spc="38" dirty="0">
                <a:latin typeface="Calibri"/>
                <a:cs typeface="Calibri"/>
              </a:rPr>
              <a:t> </a:t>
            </a:r>
            <a:r>
              <a:rPr sz="750" spc="-4" dirty="0">
                <a:latin typeface="Calibri"/>
                <a:cs typeface="Calibri"/>
              </a:rPr>
              <a:t>Program</a:t>
            </a:r>
            <a:endParaRPr sz="750">
              <a:latin typeface="Calibri"/>
              <a:cs typeface="Calibri"/>
            </a:endParaRPr>
          </a:p>
        </p:txBody>
      </p:sp>
      <p:sp>
        <p:nvSpPr>
          <p:cNvPr id="200" name="object 200"/>
          <p:cNvSpPr txBox="1">
            <a:spLocks noGrp="1"/>
          </p:cNvSpPr>
          <p:nvPr>
            <p:ph type="title"/>
          </p:nvPr>
        </p:nvSpPr>
        <p:spPr>
          <a:xfrm>
            <a:off x="1237107" y="140063"/>
            <a:ext cx="6779895" cy="1364316"/>
          </a:xfrm>
          <a:prstGeom prst="rect">
            <a:avLst/>
          </a:prstGeom>
        </p:spPr>
        <p:txBody>
          <a:bodyPr vert="horz" wrap="square" lIns="0" tIns="10001" rIns="0" bIns="0" rtlCol="0" anchor="ctr">
            <a:spAutoFit/>
          </a:bodyPr>
          <a:lstStyle/>
          <a:p>
            <a:pPr marL="9525">
              <a:spcBef>
                <a:spcPts val="79"/>
              </a:spcBef>
            </a:pPr>
            <a:r>
              <a:rPr spc="-15" dirty="0"/>
              <a:t>Heroin </a:t>
            </a:r>
            <a:r>
              <a:rPr dirty="0"/>
              <a:t>is </a:t>
            </a:r>
            <a:r>
              <a:rPr spc="-11" dirty="0"/>
              <a:t>pure </a:t>
            </a:r>
            <a:r>
              <a:rPr dirty="0"/>
              <a:t>and </a:t>
            </a:r>
            <a:r>
              <a:rPr spc="-4" dirty="0"/>
              <a:t>cheap </a:t>
            </a:r>
            <a:r>
              <a:rPr dirty="0"/>
              <a:t>in</a:t>
            </a:r>
            <a:r>
              <a:rPr spc="11" dirty="0"/>
              <a:t> </a:t>
            </a:r>
            <a:r>
              <a:rPr dirty="0"/>
              <a:t>Philadelphia</a:t>
            </a:r>
          </a:p>
        </p:txBody>
      </p:sp>
    </p:spTree>
    <p:extLst>
      <p:ext uri="{BB962C8B-B14F-4D97-AF65-F5344CB8AC3E}">
        <p14:creationId xmlns:p14="http://schemas.microsoft.com/office/powerpoint/2010/main" val="308619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584" y="533400"/>
            <a:ext cx="8026818" cy="5791200"/>
          </a:xfrm>
          <a:prstGeom prst="rect">
            <a:avLst/>
          </a:prstGeom>
        </p:spPr>
      </p:pic>
    </p:spTree>
    <p:extLst>
      <p:ext uri="{BB962C8B-B14F-4D97-AF65-F5344CB8AC3E}">
        <p14:creationId xmlns:p14="http://schemas.microsoft.com/office/powerpoint/2010/main" val="254149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5887" y="142875"/>
            <a:ext cx="6372225" cy="6572250"/>
          </a:xfrm>
          <a:prstGeom prst="rect">
            <a:avLst/>
          </a:prstGeom>
        </p:spPr>
      </p:pic>
    </p:spTree>
    <p:extLst>
      <p:ext uri="{BB962C8B-B14F-4D97-AF65-F5344CB8AC3E}">
        <p14:creationId xmlns:p14="http://schemas.microsoft.com/office/powerpoint/2010/main" val="206883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33475" y="176212"/>
            <a:ext cx="6877050" cy="6505575"/>
          </a:xfrm>
          <a:prstGeom prst="rect">
            <a:avLst/>
          </a:prstGeom>
        </p:spPr>
      </p:pic>
    </p:spTree>
    <p:extLst>
      <p:ext uri="{BB962C8B-B14F-4D97-AF65-F5344CB8AC3E}">
        <p14:creationId xmlns:p14="http://schemas.microsoft.com/office/powerpoint/2010/main" val="3668401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741" y="304800"/>
            <a:ext cx="8798259" cy="5681662"/>
          </a:xfrm>
          <a:prstGeom prst="rect">
            <a:avLst/>
          </a:prstGeom>
        </p:spPr>
      </p:pic>
      <p:sp>
        <p:nvSpPr>
          <p:cNvPr id="4" name="TextBox 3"/>
          <p:cNvSpPr txBox="1"/>
          <p:nvPr/>
        </p:nvSpPr>
        <p:spPr>
          <a:xfrm>
            <a:off x="311874" y="6172200"/>
            <a:ext cx="7162800" cy="307777"/>
          </a:xfrm>
          <a:prstGeom prst="rect">
            <a:avLst/>
          </a:prstGeom>
          <a:noFill/>
        </p:spPr>
        <p:txBody>
          <a:bodyPr wrap="square" rtlCol="0">
            <a:spAutoFit/>
          </a:bodyPr>
          <a:lstStyle/>
          <a:p>
            <a:r>
              <a:rPr lang="en-US" sz="1400" dirty="0">
                <a:hlinkClick r:id="rId3"/>
              </a:rPr>
              <a:t>https://</a:t>
            </a:r>
            <a:r>
              <a:rPr lang="en-US" sz="1400" dirty="0" smtClean="0">
                <a:hlinkClick r:id="rId3"/>
              </a:rPr>
              <a:t>www.phila.gov/media/20200226121229/Substance-Abuse-Data-Report-02.26.20.pdf</a:t>
            </a:r>
            <a:r>
              <a:rPr lang="en-US" sz="1400" dirty="0" smtClean="0"/>
              <a:t> </a:t>
            </a:r>
            <a:endParaRPr lang="en-US" sz="1400" dirty="0"/>
          </a:p>
        </p:txBody>
      </p:sp>
    </p:spTree>
    <p:extLst>
      <p:ext uri="{BB962C8B-B14F-4D97-AF65-F5344CB8AC3E}">
        <p14:creationId xmlns:p14="http://schemas.microsoft.com/office/powerpoint/2010/main" val="1919568965"/>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ViralEd_HIV Virtual Grand Rounds">
  <a:themeElements>
    <a:clrScheme name="Grand Round">
      <a:dk1>
        <a:sysClr val="windowText" lastClr="000000"/>
      </a:dk1>
      <a:lt1>
        <a:sysClr val="window" lastClr="FFFFFF"/>
      </a:lt1>
      <a:dk2>
        <a:srgbClr val="464646"/>
      </a:dk2>
      <a:lt2>
        <a:srgbClr val="DEF5FA"/>
      </a:lt2>
      <a:accent1>
        <a:srgbClr val="ED872A"/>
      </a:accent1>
      <a:accent2>
        <a:srgbClr val="1B96C7"/>
      </a:accent2>
      <a:accent3>
        <a:srgbClr val="00B400"/>
      </a:accent3>
      <a:accent4>
        <a:srgbClr val="FF66CC"/>
      </a:accent4>
      <a:accent5>
        <a:srgbClr val="115E6D"/>
      </a:accent5>
      <a:accent6>
        <a:srgbClr val="9933FF"/>
      </a:accent6>
      <a:hlink>
        <a:srgbClr val="1FAECD"/>
      </a:hlink>
      <a:folHlink>
        <a:srgbClr val="9090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iralEd_HIV Virtual Grand Rounds">
  <a:themeElements>
    <a:clrScheme name="Grand Round">
      <a:dk1>
        <a:sysClr val="windowText" lastClr="000000"/>
      </a:dk1>
      <a:lt1>
        <a:sysClr val="window" lastClr="FFFFFF"/>
      </a:lt1>
      <a:dk2>
        <a:srgbClr val="464646"/>
      </a:dk2>
      <a:lt2>
        <a:srgbClr val="DEF5FA"/>
      </a:lt2>
      <a:accent1>
        <a:srgbClr val="ED872A"/>
      </a:accent1>
      <a:accent2>
        <a:srgbClr val="1B96C7"/>
      </a:accent2>
      <a:accent3>
        <a:srgbClr val="00B400"/>
      </a:accent3>
      <a:accent4>
        <a:srgbClr val="FF66CC"/>
      </a:accent4>
      <a:accent5>
        <a:srgbClr val="115E6D"/>
      </a:accent5>
      <a:accent6>
        <a:srgbClr val="9933FF"/>
      </a:accent6>
      <a:hlink>
        <a:srgbClr val="1FAECD"/>
      </a:hlink>
      <a:folHlink>
        <a:srgbClr val="9090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3.xml><?xml version="1.0" encoding="utf-8"?>
<a:theme xmlns:a="http://schemas.openxmlformats.org/drawingml/2006/main" name="Choosing optimal second-line regimen_v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0">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CC"/>
        </a:dk1>
        <a:lt1>
          <a:srgbClr val="FFFF99"/>
        </a:lt1>
        <a:dk2>
          <a:srgbClr val="000099"/>
        </a:dk2>
        <a:lt2>
          <a:srgbClr val="000000"/>
        </a:lt2>
        <a:accent1>
          <a:srgbClr val="FF9900"/>
        </a:accent1>
        <a:accent2>
          <a:srgbClr val="00FFFF"/>
        </a:accent2>
        <a:accent3>
          <a:srgbClr val="FFFFCA"/>
        </a:accent3>
        <a:accent4>
          <a:srgbClr val="002AAE"/>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1_Choosing optimal second-line regimen_v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0">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CC"/>
        </a:dk1>
        <a:lt1>
          <a:srgbClr val="FFFF99"/>
        </a:lt1>
        <a:dk2>
          <a:srgbClr val="000099"/>
        </a:dk2>
        <a:lt2>
          <a:srgbClr val="000000"/>
        </a:lt2>
        <a:accent1>
          <a:srgbClr val="FF9900"/>
        </a:accent1>
        <a:accent2>
          <a:srgbClr val="00FFFF"/>
        </a:accent2>
        <a:accent3>
          <a:srgbClr val="FFFFCA"/>
        </a:accent3>
        <a:accent4>
          <a:srgbClr val="002AAE"/>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26616</TotalTime>
  <Words>810</Words>
  <Application>Microsoft Office PowerPoint</Application>
  <PresentationFormat>Overhead</PresentationFormat>
  <Paragraphs>209</Paragraphs>
  <Slides>24</Slides>
  <Notes>6</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24</vt:i4>
      </vt:variant>
    </vt:vector>
  </HeadingPairs>
  <TitlesOfParts>
    <vt:vector size="47" baseType="lpstr">
      <vt:lpstr>ＭＳ Ｐゴシック</vt:lpstr>
      <vt:lpstr>Arial</vt:lpstr>
      <vt:lpstr>Calibri</vt:lpstr>
      <vt:lpstr>Calibri Light</vt:lpstr>
      <vt:lpstr>Corbel</vt:lpstr>
      <vt:lpstr>Courier New</vt:lpstr>
      <vt:lpstr>Franklin Gothic Book</vt:lpstr>
      <vt:lpstr>Helvetica</vt:lpstr>
      <vt:lpstr>ProximaNova</vt:lpstr>
      <vt:lpstr>Times</vt:lpstr>
      <vt:lpstr>Times New Roman</vt:lpstr>
      <vt:lpstr>Wingdings</vt:lpstr>
      <vt:lpstr>Wingdings 2</vt:lpstr>
      <vt:lpstr>Wingdings 3</vt:lpstr>
      <vt:lpstr>ViralEd_HIV Virtual Grand Rounds</vt:lpstr>
      <vt:lpstr>1_ViralEd_HIV Virtual Grand Rounds</vt:lpstr>
      <vt:lpstr>Choosing optimal second-line regimen_v02</vt:lpstr>
      <vt:lpstr>Default Design</vt:lpstr>
      <vt:lpstr>Module</vt:lpstr>
      <vt:lpstr>1_Choosing optimal second-line regimen_v02</vt:lpstr>
      <vt:lpstr>1_Default Design</vt:lpstr>
      <vt:lpstr>1_Module</vt:lpstr>
      <vt:lpstr>Office Theme</vt:lpstr>
      <vt:lpstr>PowerPoint Presentation</vt:lpstr>
      <vt:lpstr>PowerPoint Presentation</vt:lpstr>
      <vt:lpstr>PowerPoint Presentation</vt:lpstr>
      <vt:lpstr>PowerPoint Presentation</vt:lpstr>
      <vt:lpstr>Heroin is pure and cheap in Philadelphia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counties vulnerable to rapid spread of IDU-associated HIV</vt:lpstr>
      <vt:lpstr>Identifying an Outbreak</vt:lpstr>
      <vt:lpstr>PowerPoint Presentation</vt:lpstr>
      <vt:lpstr>PMARC Pilot assessments of 143 PWID </vt:lpstr>
      <vt:lpstr>PowerPoint Presentation</vt:lpstr>
      <vt:lpstr>PowerPoint Presentation</vt:lpstr>
      <vt:lpstr>PowerPoint Presentation</vt:lpstr>
      <vt:lpstr>Maintenance treatment opioid dependent patients</vt:lpstr>
      <vt:lpstr>PowerPoint Presentation</vt:lpstr>
      <vt:lpstr>PowerPoint Presentation</vt:lpstr>
      <vt:lpstr>Targeted Neighborhoods</vt:lpstr>
      <vt:lpstr>PowerPoint Presentation</vt:lpstr>
    </vt:vector>
  </TitlesOfParts>
  <Company>va/trc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of HIGH RISK INJECTION DRUG USERS for HIV VACCINE TRIALS</dc:title>
  <dc:creator>va/trc</dc:creator>
  <cp:lastModifiedBy>David Metzger</cp:lastModifiedBy>
  <cp:revision>600</cp:revision>
  <cp:lastPrinted>2020-02-27T13:40:35Z</cp:lastPrinted>
  <dcterms:created xsi:type="dcterms:W3CDTF">1999-06-03T13:15:31Z</dcterms:created>
  <dcterms:modified xsi:type="dcterms:W3CDTF">2020-03-23T19:31:52Z</dcterms:modified>
</cp:coreProperties>
</file>